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9"/>
  </p:notesMasterIdLst>
  <p:sldIdLst>
    <p:sldId id="256" r:id="rId2"/>
    <p:sldId id="268" r:id="rId3"/>
    <p:sldId id="288" r:id="rId4"/>
    <p:sldId id="285" r:id="rId5"/>
    <p:sldId id="286" r:id="rId6"/>
    <p:sldId id="257" r:id="rId7"/>
    <p:sldId id="274" r:id="rId8"/>
    <p:sldId id="284" r:id="rId9"/>
    <p:sldId id="278" r:id="rId10"/>
    <p:sldId id="260" r:id="rId11"/>
    <p:sldId id="287" r:id="rId12"/>
    <p:sldId id="295" r:id="rId13"/>
    <p:sldId id="296" r:id="rId14"/>
    <p:sldId id="297" r:id="rId15"/>
    <p:sldId id="298" r:id="rId16"/>
    <p:sldId id="299" r:id="rId17"/>
    <p:sldId id="294" r:id="rId1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FF"/>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38" autoAdjust="0"/>
  </p:normalViewPr>
  <p:slideViewPr>
    <p:cSldViewPr>
      <p:cViewPr varScale="1">
        <p:scale>
          <a:sx n="101" d="100"/>
          <a:sy n="101" d="100"/>
        </p:scale>
        <p:origin x="1164" y="132"/>
      </p:cViewPr>
      <p:guideLst>
        <p:guide orient="horz" pos="2160"/>
        <p:guide pos="2880"/>
      </p:guideLst>
    </p:cSldViewPr>
  </p:slideViewPr>
  <p:notesTextViewPr>
    <p:cViewPr>
      <p:scale>
        <a:sx n="1" d="1"/>
        <a:sy n="1" d="1"/>
      </p:scale>
      <p:origin x="0" y="0"/>
    </p:cViewPr>
  </p:notesTextViewPr>
  <p:notesViewPr>
    <p:cSldViewPr>
      <p:cViewPr varScale="1">
        <p:scale>
          <a:sx n="59" d="100"/>
          <a:sy n="59" d="100"/>
        </p:scale>
        <p:origin x="26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8DFFA15C-5BCA-4218-8153-4BE652B1658B}" type="datetimeFigureOut">
              <a:rPr lang="en-US" smtClean="0"/>
              <a:t>10/23/2015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42C6A50-D029-400E-87B3-1AE5BDCA6BDB}" type="slidenum">
              <a:rPr lang="en-US" smtClean="0"/>
              <a:t>‹#›</a:t>
            </a:fld>
            <a:endParaRPr lang="en-US"/>
          </a:p>
        </p:txBody>
      </p:sp>
    </p:spTree>
    <p:extLst>
      <p:ext uri="{BB962C8B-B14F-4D97-AF65-F5344CB8AC3E}">
        <p14:creationId xmlns:p14="http://schemas.microsoft.com/office/powerpoint/2010/main" val="3630315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2C6A50-D029-400E-87B3-1AE5BDCA6BDB}" type="slidenum">
              <a:rPr lang="en-US" smtClean="0"/>
              <a:t>1</a:t>
            </a:fld>
            <a:endParaRPr lang="en-US"/>
          </a:p>
        </p:txBody>
      </p:sp>
    </p:spTree>
    <p:extLst>
      <p:ext uri="{BB962C8B-B14F-4D97-AF65-F5344CB8AC3E}">
        <p14:creationId xmlns:p14="http://schemas.microsoft.com/office/powerpoint/2010/main" val="453453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Dividing lines will move depending on the perspective of the site/district.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 think we need to help the TRSs and Instructors in determining what is core versus comprehensive training. I don’t know where the dividing lines will be and I expect they will move depending on the perspective of the site/district. One challenge will be to ensure the “core” trained volunteer (or the </a:t>
            </a:r>
            <a:r>
              <a:rPr lang="en-US" sz="1200" kern="1200" dirty="0" err="1" smtClean="0">
                <a:solidFill>
                  <a:schemeClr val="tx1"/>
                </a:solidFill>
                <a:effectLst/>
                <a:latin typeface="+mn-lt"/>
                <a:ea typeface="+mn-ea"/>
                <a:cs typeface="+mn-cs"/>
              </a:rPr>
              <a:t>QR</a:t>
            </a:r>
            <a:r>
              <a:rPr lang="en-US" sz="1200" kern="1200" dirty="0" smtClean="0">
                <a:solidFill>
                  <a:schemeClr val="tx1"/>
                </a:solidFill>
                <a:effectLst/>
                <a:latin typeface="+mn-lt"/>
                <a:ea typeface="+mn-ea"/>
                <a:cs typeface="+mn-cs"/>
              </a:rPr>
              <a:t> person) recognizes an “unusual” situation that is actually in scope.</a:t>
            </a:r>
            <a:endParaRPr lang="en-US" dirty="0"/>
          </a:p>
        </p:txBody>
      </p:sp>
      <p:sp>
        <p:nvSpPr>
          <p:cNvPr id="4" name="Slide Number Placeholder 3"/>
          <p:cNvSpPr>
            <a:spLocks noGrp="1"/>
          </p:cNvSpPr>
          <p:nvPr>
            <p:ph type="sldNum" sz="quarter" idx="10"/>
          </p:nvPr>
        </p:nvSpPr>
        <p:spPr/>
        <p:txBody>
          <a:bodyPr/>
          <a:lstStyle/>
          <a:p>
            <a:fld id="{042C6A50-D029-400E-87B3-1AE5BDCA6BDB}" type="slidenum">
              <a:rPr lang="en-US" smtClean="0"/>
              <a:t>10</a:t>
            </a:fld>
            <a:endParaRPr lang="en-US"/>
          </a:p>
        </p:txBody>
      </p:sp>
    </p:spTree>
    <p:extLst>
      <p:ext uri="{BB962C8B-B14F-4D97-AF65-F5344CB8AC3E}">
        <p14:creationId xmlns:p14="http://schemas.microsoft.com/office/powerpoint/2010/main" val="492249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Lessons #10, unique filing status, #19, Rent/Royalty, #20, Schedule K-1, and #23, Medicaid Waiver portion of Other Income entire</a:t>
            </a:r>
            <a:r>
              <a:rPr lang="en-US" baseline="0" dirty="0" smtClean="0"/>
              <a:t> lesson is designated </a:t>
            </a:r>
            <a:r>
              <a:rPr lang="en-US" baseline="0" smtClean="0"/>
              <a:t>as comprehensive. </a:t>
            </a:r>
            <a:endParaRPr lang="en-US" dirty="0"/>
          </a:p>
        </p:txBody>
      </p:sp>
      <p:sp>
        <p:nvSpPr>
          <p:cNvPr id="4" name="Slide Number Placeholder 3"/>
          <p:cNvSpPr>
            <a:spLocks noGrp="1"/>
          </p:cNvSpPr>
          <p:nvPr>
            <p:ph type="sldNum" sz="quarter" idx="10"/>
          </p:nvPr>
        </p:nvSpPr>
        <p:spPr/>
        <p:txBody>
          <a:bodyPr/>
          <a:lstStyle/>
          <a:p>
            <a:fld id="{042C6A50-D029-400E-87B3-1AE5BDCA6BDB}" type="slidenum">
              <a:rPr lang="en-US" smtClean="0"/>
              <a:t>11</a:t>
            </a:fld>
            <a:endParaRPr lang="en-US"/>
          </a:p>
        </p:txBody>
      </p:sp>
    </p:spTree>
    <p:extLst>
      <p:ext uri="{BB962C8B-B14F-4D97-AF65-F5344CB8AC3E}">
        <p14:creationId xmlns:p14="http://schemas.microsoft.com/office/powerpoint/2010/main" val="4037363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C6A50-D029-400E-87B3-1AE5BDCA6BDB}" type="slidenum">
              <a:rPr lang="en-US" smtClean="0"/>
              <a:t>12</a:t>
            </a:fld>
            <a:endParaRPr lang="en-US"/>
          </a:p>
        </p:txBody>
      </p:sp>
    </p:spTree>
    <p:extLst>
      <p:ext uri="{BB962C8B-B14F-4D97-AF65-F5344CB8AC3E}">
        <p14:creationId xmlns:p14="http://schemas.microsoft.com/office/powerpoint/2010/main" val="1725178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C6A50-D029-400E-87B3-1AE5BDCA6BDB}" type="slidenum">
              <a:rPr lang="en-US" smtClean="0"/>
              <a:t>13</a:t>
            </a:fld>
            <a:endParaRPr lang="en-US"/>
          </a:p>
        </p:txBody>
      </p:sp>
    </p:spTree>
    <p:extLst>
      <p:ext uri="{BB962C8B-B14F-4D97-AF65-F5344CB8AC3E}">
        <p14:creationId xmlns:p14="http://schemas.microsoft.com/office/powerpoint/2010/main" val="1560573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For new volunteers, it is recommended that the training be spread over two days</a:t>
            </a:r>
          </a:p>
          <a:p>
            <a:pPr eaLnBrk="1" hangingPunct="1">
              <a:spcBef>
                <a:spcPct val="0"/>
              </a:spcBef>
            </a:pPr>
            <a:r>
              <a:rPr lang="en-US" altLang="en-US" dirty="0" smtClean="0"/>
              <a:t>For returning volunteers, it is suggested that all the material be covered as a good refresher</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649B6901-47CF-42F4-A929-FFBB15524897}" type="slidenum">
              <a:rPr lang="en-US" altLang="en-US" smtClean="0"/>
              <a:pPr/>
              <a:t>14</a:t>
            </a:fld>
            <a:endParaRPr lang="en-US" altLang="en-US" smtClean="0"/>
          </a:p>
        </p:txBody>
      </p:sp>
    </p:spTree>
    <p:extLst>
      <p:ext uri="{BB962C8B-B14F-4D97-AF65-F5344CB8AC3E}">
        <p14:creationId xmlns:p14="http://schemas.microsoft.com/office/powerpoint/2010/main" val="1745118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2016, SRP is greater of 2.5% of household income above filing threshold or $695 per adult.</a:t>
            </a:r>
            <a:endParaRPr lang="en-US" dirty="0"/>
          </a:p>
        </p:txBody>
      </p:sp>
      <p:sp>
        <p:nvSpPr>
          <p:cNvPr id="4" name="Slide Number Placeholder 3"/>
          <p:cNvSpPr>
            <a:spLocks noGrp="1"/>
          </p:cNvSpPr>
          <p:nvPr>
            <p:ph type="sldNum" sz="quarter" idx="10"/>
          </p:nvPr>
        </p:nvSpPr>
        <p:spPr/>
        <p:txBody>
          <a:bodyPr/>
          <a:lstStyle/>
          <a:p>
            <a:fld id="{042C6A50-D029-400E-87B3-1AE5BDCA6BDB}" type="slidenum">
              <a:rPr lang="en-US" smtClean="0"/>
              <a:t>15</a:t>
            </a:fld>
            <a:endParaRPr lang="en-US"/>
          </a:p>
        </p:txBody>
      </p:sp>
    </p:spTree>
    <p:extLst>
      <p:ext uri="{BB962C8B-B14F-4D97-AF65-F5344CB8AC3E}">
        <p14:creationId xmlns:p14="http://schemas.microsoft.com/office/powerpoint/2010/main" val="2245047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C6A50-D029-400E-87B3-1AE5BDCA6BDB}" type="slidenum">
              <a:rPr lang="en-US" smtClean="0"/>
              <a:t>16</a:t>
            </a:fld>
            <a:endParaRPr lang="en-US"/>
          </a:p>
        </p:txBody>
      </p:sp>
    </p:spTree>
    <p:extLst>
      <p:ext uri="{BB962C8B-B14F-4D97-AF65-F5344CB8AC3E}">
        <p14:creationId xmlns:p14="http://schemas.microsoft.com/office/powerpoint/2010/main" val="30467892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30250" indent="-280988">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23950" indent="-223838">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573213" indent="-223838">
              <a:spcBef>
                <a:spcPct val="30000"/>
              </a:spcBef>
              <a:defRPr sz="1200">
                <a:solidFill>
                  <a:schemeClr val="tx1"/>
                </a:solidFill>
                <a:latin typeface="Calibri" panose="020F0502020204030204" pitchFamily="34" charset="0"/>
              </a:defRPr>
            </a:lvl4pPr>
            <a:lvl5pPr marL="2024063" indent="-223838">
              <a:spcBef>
                <a:spcPct val="30000"/>
              </a:spcBef>
              <a:defRPr sz="1200">
                <a:solidFill>
                  <a:schemeClr val="tx1"/>
                </a:solidFill>
                <a:latin typeface="Calibri" panose="020F0502020204030204" pitchFamily="34" charset="0"/>
              </a:defRPr>
            </a:lvl5pPr>
            <a:lvl6pPr marL="2481263" indent="-223838" eaLnBrk="0" fontAlgn="base" hangingPunct="0">
              <a:spcBef>
                <a:spcPct val="30000"/>
              </a:spcBef>
              <a:spcAft>
                <a:spcPct val="0"/>
              </a:spcAft>
              <a:defRPr sz="1200">
                <a:solidFill>
                  <a:schemeClr val="tx1"/>
                </a:solidFill>
                <a:latin typeface="Calibri" panose="020F0502020204030204" pitchFamily="34" charset="0"/>
              </a:defRPr>
            </a:lvl6pPr>
            <a:lvl7pPr marL="2938463" indent="-223838" eaLnBrk="0" fontAlgn="base" hangingPunct="0">
              <a:spcBef>
                <a:spcPct val="30000"/>
              </a:spcBef>
              <a:spcAft>
                <a:spcPct val="0"/>
              </a:spcAft>
              <a:defRPr sz="1200">
                <a:solidFill>
                  <a:schemeClr val="tx1"/>
                </a:solidFill>
                <a:latin typeface="Calibri" panose="020F0502020204030204" pitchFamily="34" charset="0"/>
              </a:defRPr>
            </a:lvl7pPr>
            <a:lvl8pPr marL="3395663" indent="-223838" eaLnBrk="0" fontAlgn="base" hangingPunct="0">
              <a:spcBef>
                <a:spcPct val="30000"/>
              </a:spcBef>
              <a:spcAft>
                <a:spcPct val="0"/>
              </a:spcAft>
              <a:defRPr sz="1200">
                <a:solidFill>
                  <a:schemeClr val="tx1"/>
                </a:solidFill>
                <a:latin typeface="Calibri" panose="020F0502020204030204" pitchFamily="34" charset="0"/>
              </a:defRPr>
            </a:lvl8pPr>
            <a:lvl9pPr marL="3852863"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Tx/>
              <a:buSzTx/>
              <a:buFontTx/>
              <a:buNone/>
            </a:pPr>
            <a:fld id="{6C3FE2F0-0F7D-4F61-8DB3-EDB6CF90CFEE}" type="slidenum">
              <a:rPr lang="en-US" altLang="en-US" sz="1200" smtClean="0"/>
              <a:pPr>
                <a:spcBef>
                  <a:spcPct val="0"/>
                </a:spcBef>
                <a:buClrTx/>
                <a:buSzTx/>
                <a:buFontTx/>
                <a:buNone/>
              </a:pPr>
              <a:t>17</a:t>
            </a:fld>
            <a:endParaRPr lang="en-US" altLang="en-US" sz="1200" smtClean="0"/>
          </a:p>
        </p:txBody>
      </p:sp>
    </p:spTree>
    <p:extLst>
      <p:ext uri="{BB962C8B-B14F-4D97-AF65-F5344CB8AC3E}">
        <p14:creationId xmlns:p14="http://schemas.microsoft.com/office/powerpoint/2010/main" val="354054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Release 1 of the lessons for 2015 have been released to OSHC.</a:t>
            </a:r>
            <a:r>
              <a:rPr lang="en-US" altLang="en-US" baseline="0" dirty="0" smtClean="0"/>
              <a:t>  To view/upload go to:  Tax Training and then select Materials/Presentations.  You will find a Read Me document and 7 Zip files that contain the lessons.</a:t>
            </a:r>
          </a:p>
          <a:p>
            <a:pPr eaLnBrk="1" hangingPunct="1">
              <a:spcBef>
                <a:spcPct val="0"/>
              </a:spcBef>
            </a:pPr>
            <a:endParaRPr lang="en-US" altLang="en-US" baseline="0" dirty="0" smtClean="0"/>
          </a:p>
          <a:p>
            <a:pPr eaLnBrk="1" hangingPunct="1">
              <a:spcBef>
                <a:spcPct val="0"/>
              </a:spcBef>
            </a:pPr>
            <a:r>
              <a:rPr lang="en-US" altLang="en-US" dirty="0" smtClean="0"/>
              <a:t>Difficulty of care, Medicaid Waiver payments, was 23a.</a:t>
            </a:r>
            <a:r>
              <a:rPr lang="en-US" altLang="en-US" baseline="0" dirty="0" smtClean="0"/>
              <a:t>  Belongs with other income lesson.</a:t>
            </a:r>
          </a:p>
          <a:p>
            <a:pPr eaLnBrk="1" hangingPunct="1">
              <a:spcBef>
                <a:spcPct val="0"/>
              </a:spcBef>
            </a:pPr>
            <a:r>
              <a:rPr lang="en-US" altLang="en-US" dirty="0" smtClean="0"/>
              <a:t>Quality Review moved to be after lesson 5,</a:t>
            </a:r>
            <a:r>
              <a:rPr lang="en-US" altLang="en-US" baseline="0" dirty="0" smtClean="0"/>
              <a:t> Screening and Interviewing in light of new test (Intake/Interview and Quality Review.</a:t>
            </a:r>
            <a:endParaRPr lang="en-US" altLang="en-US" dirty="0" smtClean="0"/>
          </a:p>
          <a:p>
            <a:pPr eaLnBrk="1" hangingPunct="1">
              <a:spcBef>
                <a:spcPct val="0"/>
              </a:spcBef>
            </a:pPr>
            <a:r>
              <a:rPr lang="en-US" altLang="en-US" dirty="0" smtClean="0"/>
              <a:t>Better</a:t>
            </a:r>
            <a:r>
              <a:rPr lang="en-US" altLang="en-US" baseline="0" dirty="0" smtClean="0"/>
              <a:t> fit for ACA</a:t>
            </a:r>
            <a:endParaRPr lang="en-US" alt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BD811B6-DA1F-45C9-B262-FAF4AE6227A5}" type="slidenum">
              <a:rPr lang="en-US" altLang="en-US"/>
              <a:pPr fontAlgn="base">
                <a:spcBef>
                  <a:spcPct val="0"/>
                </a:spcBef>
                <a:spcAft>
                  <a:spcPct val="0"/>
                </a:spcAft>
                <a:defRPr/>
              </a:pPr>
              <a:t>2</a:t>
            </a:fld>
            <a:endParaRPr lang="en-US" altLang="en-US"/>
          </a:p>
        </p:txBody>
      </p:sp>
    </p:spTree>
    <p:extLst>
      <p:ext uri="{BB962C8B-B14F-4D97-AF65-F5344CB8AC3E}">
        <p14:creationId xmlns:p14="http://schemas.microsoft.com/office/powerpoint/2010/main" val="123171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way and sequence the content is presented</a:t>
            </a:r>
          </a:p>
          <a:p>
            <a:pPr eaLnBrk="1" hangingPunct="1">
              <a:spcBef>
                <a:spcPct val="0"/>
              </a:spcBef>
            </a:pPr>
            <a:r>
              <a:rPr lang="en-US" altLang="en-US" dirty="0" smtClean="0"/>
              <a:t>The content was significantly expanded</a:t>
            </a:r>
            <a:r>
              <a:rPr lang="en-US" altLang="en-US" baseline="0" dirty="0" smtClean="0"/>
              <a:t> to include all in scope materials</a:t>
            </a:r>
            <a:endParaRPr lang="en-US" altLang="en-US" dirty="0" smtClean="0"/>
          </a:p>
          <a:p>
            <a:pPr eaLnBrk="1" hangingPunct="1">
              <a:spcBef>
                <a:spcPct val="0"/>
              </a:spcBef>
            </a:pPr>
            <a:r>
              <a:rPr lang="en-US" altLang="en-US" dirty="0" smtClean="0"/>
              <a:t>The formatting of the slides – consistent, followed PowerPoint Master</a:t>
            </a:r>
          </a:p>
          <a:p>
            <a:pPr eaLnBrk="1" hangingPunct="1">
              <a:spcBef>
                <a:spcPct val="0"/>
              </a:spcBef>
            </a:pPr>
            <a:r>
              <a:rPr lang="en-US" altLang="en-US" dirty="0" smtClean="0"/>
              <a:t>TWO</a:t>
            </a:r>
            <a:r>
              <a:rPr lang="en-US" altLang="en-US" baseline="0" dirty="0" smtClean="0"/>
              <a:t> screen shots are currently 2014</a:t>
            </a:r>
            <a:endParaRPr lang="en-US" alt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BD811B6-DA1F-45C9-B262-FAF4AE6227A5}" type="slidenum">
              <a:rPr lang="en-US" altLang="en-US"/>
              <a:pPr fontAlgn="base">
                <a:spcBef>
                  <a:spcPct val="0"/>
                </a:spcBef>
                <a:spcAft>
                  <a:spcPct val="0"/>
                </a:spcAft>
                <a:defRPr/>
              </a:pPr>
              <a:t>3</a:t>
            </a:fld>
            <a:endParaRPr lang="en-US" altLang="en-US"/>
          </a:p>
        </p:txBody>
      </p:sp>
    </p:spTree>
    <p:extLst>
      <p:ext uri="{BB962C8B-B14F-4D97-AF65-F5344CB8AC3E}">
        <p14:creationId xmlns:p14="http://schemas.microsoft.com/office/powerpoint/2010/main" val="2868212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indent="0" eaLnBrk="1" fontAlgn="auto" hangingPunct="1">
              <a:spcBef>
                <a:spcPts val="0"/>
              </a:spcBef>
              <a:spcAft>
                <a:spcPts val="0"/>
              </a:spcAft>
              <a:buFont typeface="+mj-lt"/>
              <a:buNone/>
              <a:defRPr/>
            </a:pPr>
            <a:r>
              <a:rPr lang="en-US" altLang="en-US" sz="1200" dirty="0" smtClean="0"/>
              <a:t>Instructors are encouraged to use the Process Based Training approach when presenting </a:t>
            </a:r>
            <a:r>
              <a:rPr lang="en-US" altLang="en-US" sz="1200" b="1" dirty="0" smtClean="0"/>
              <a:t>each</a:t>
            </a:r>
            <a:r>
              <a:rPr lang="en-US" altLang="en-US" sz="1200" dirty="0" smtClean="0"/>
              <a:t> lesson. PowerPoint slides will help focus student attention and help guide the Instructor through the lesson. The National Tax Training Committee prepared lessons that include instructor notes will be on the </a:t>
            </a:r>
            <a:r>
              <a:rPr lang="en-US" altLang="en-US" sz="1200" dirty="0" err="1" smtClean="0"/>
              <a:t>OneSupport</a:t>
            </a:r>
            <a:r>
              <a:rPr lang="en-US" altLang="en-US" sz="1200" dirty="0" smtClean="0"/>
              <a:t> Help Center and can be used as-is or modified to suit the Instructor’s style and student needs.</a:t>
            </a:r>
          </a:p>
          <a:p>
            <a:pPr marL="228600" indent="-228600" eaLnBrk="1" fontAlgn="auto" hangingPunct="1">
              <a:spcBef>
                <a:spcPts val="0"/>
              </a:spcBef>
              <a:spcAft>
                <a:spcPts val="0"/>
              </a:spcAft>
              <a:buFont typeface="+mj-lt"/>
              <a:buAutoNum type="arabicPeriod"/>
              <a:defRPr/>
            </a:pPr>
            <a:endParaRPr lang="en-US" sz="1200" b="1" dirty="0" smtClean="0"/>
          </a:p>
          <a:p>
            <a:pPr marL="228600" indent="-228600" eaLnBrk="1" fontAlgn="auto" hangingPunct="1">
              <a:spcBef>
                <a:spcPts val="0"/>
              </a:spcBef>
              <a:spcAft>
                <a:spcPts val="0"/>
              </a:spcAft>
              <a:buFont typeface="+mj-lt"/>
              <a:buAutoNum type="arabicPeriod"/>
              <a:defRPr/>
            </a:pPr>
            <a:r>
              <a:rPr lang="en-US" sz="1200" b="1" dirty="0" smtClean="0"/>
              <a:t>Definitions.</a:t>
            </a:r>
            <a:r>
              <a:rPr lang="en-US" sz="1200" dirty="0" smtClean="0"/>
              <a:t> If needed, review the terminology specific to the lesson to help ensure the students understand the next process steps in the lesson. Avoid jargon, acronyms (such as VITA) or </a:t>
            </a:r>
            <a:r>
              <a:rPr lang="en-US" sz="1200" dirty="0" err="1" smtClean="0"/>
              <a:t>initialisms</a:t>
            </a:r>
            <a:r>
              <a:rPr lang="en-US" sz="1200" dirty="0" smtClean="0"/>
              <a:t> (such as </a:t>
            </a:r>
            <a:r>
              <a:rPr lang="en-US" sz="1200" dirty="0" err="1" smtClean="0"/>
              <a:t>ITIN</a:t>
            </a:r>
            <a:r>
              <a:rPr lang="en-US" sz="1200" dirty="0" smtClean="0"/>
              <a:t> or TCE) that may confuse a student new to the program.</a:t>
            </a:r>
          </a:p>
          <a:p>
            <a:pPr marL="228600" indent="-228600" eaLnBrk="1" fontAlgn="auto" hangingPunct="1">
              <a:spcBef>
                <a:spcPts val="0"/>
              </a:spcBef>
              <a:spcAft>
                <a:spcPts val="0"/>
              </a:spcAft>
              <a:buFont typeface="+mj-lt"/>
              <a:buAutoNum type="arabicPeriod"/>
              <a:defRPr/>
            </a:pPr>
            <a:endParaRPr lang="en-US" sz="1200" dirty="0" smtClean="0"/>
          </a:p>
          <a:p>
            <a:pPr marL="228600" indent="-228600" eaLnBrk="1" fontAlgn="auto" hangingPunct="1">
              <a:spcBef>
                <a:spcPts val="0"/>
              </a:spcBef>
              <a:spcAft>
                <a:spcPts val="0"/>
              </a:spcAft>
              <a:buFont typeface="+mj-lt"/>
              <a:buAutoNum type="arabicPeriod"/>
              <a:defRPr/>
            </a:pPr>
            <a:r>
              <a:rPr lang="en-US" sz="1200" b="1" dirty="0" smtClean="0"/>
              <a:t>Intake/Interview</a:t>
            </a:r>
            <a:r>
              <a:rPr lang="en-US" sz="1200" dirty="0" smtClean="0"/>
              <a:t>. Discuss what the counselor should look for on the Intake/ Interview Sheet (IRS Form 13614-C) pertaining to that specific topic and the probing questions the Counselor should ask to ascertain that s/he has all the needed information. Reinforce the requirement that the Intake/Interview Sheet </a:t>
            </a:r>
            <a:r>
              <a:rPr lang="en-US" sz="1200" b="1" dirty="0" smtClean="0"/>
              <a:t>must</a:t>
            </a:r>
            <a:r>
              <a:rPr lang="en-US" sz="1200" dirty="0" smtClean="0"/>
              <a:t> be used for every return.</a:t>
            </a:r>
          </a:p>
          <a:p>
            <a:pPr marL="228600" indent="-228600" eaLnBrk="1" fontAlgn="auto" hangingPunct="1">
              <a:spcBef>
                <a:spcPts val="0"/>
              </a:spcBef>
              <a:spcAft>
                <a:spcPts val="0"/>
              </a:spcAft>
              <a:buFont typeface="+mj-lt"/>
              <a:buAutoNum type="arabicPeriod"/>
              <a:defRPr/>
            </a:pPr>
            <a:endParaRPr lang="en-US" sz="1200" dirty="0" smtClean="0"/>
          </a:p>
          <a:p>
            <a:pPr marL="228600" indent="-228600" eaLnBrk="1" fontAlgn="auto" hangingPunct="1">
              <a:spcBef>
                <a:spcPts val="0"/>
              </a:spcBef>
              <a:spcAft>
                <a:spcPts val="0"/>
              </a:spcAft>
              <a:buFont typeface="+mj-lt"/>
              <a:buAutoNum type="arabicPeriod"/>
              <a:defRPr/>
            </a:pPr>
            <a:r>
              <a:rPr lang="en-US" sz="1200" b="1" dirty="0" smtClean="0"/>
              <a:t>Tax Law</a:t>
            </a:r>
            <a:r>
              <a:rPr lang="en-US" sz="1200" dirty="0" smtClean="0"/>
              <a:t>. Teach the tax law for this lesson that imparts an understanding of the relevant provisions. Review the documents the taxpayer could have to support his/her situation. When a tax document (e.g., W-2, 1099-R) is introduced, review it with emphasis on what it tells the Counselor and the questions they should ask related to it. Demonstrate how to use the resources (Pubs 4012 and 17 and other tools) and stress that there is no need or expectation for Counselors to memorize all the details.</a:t>
            </a:r>
          </a:p>
          <a:p>
            <a:pPr marL="228600" indent="-228600" eaLnBrk="1" fontAlgn="auto" hangingPunct="1">
              <a:spcBef>
                <a:spcPts val="0"/>
              </a:spcBef>
              <a:spcAft>
                <a:spcPts val="0"/>
              </a:spcAft>
              <a:buFont typeface="+mj-lt"/>
              <a:buAutoNum type="arabicPeriod"/>
              <a:defRPr/>
            </a:pPr>
            <a:endParaRPr lang="en-US" dirty="0"/>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9A96901-2013-4769-BE8F-4F166B15A522}" type="slidenum">
              <a:rPr lang="en-US" altLang="en-US"/>
              <a:pPr fontAlgn="base">
                <a:spcBef>
                  <a:spcPct val="0"/>
                </a:spcBef>
                <a:spcAft>
                  <a:spcPct val="0"/>
                </a:spcAft>
                <a:defRPr/>
              </a:pPr>
              <a:t>4</a:t>
            </a:fld>
            <a:endParaRPr lang="en-US" altLang="en-US"/>
          </a:p>
        </p:txBody>
      </p:sp>
    </p:spTree>
    <p:extLst>
      <p:ext uri="{BB962C8B-B14F-4D97-AF65-F5344CB8AC3E}">
        <p14:creationId xmlns:p14="http://schemas.microsoft.com/office/powerpoint/2010/main" val="3849496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C6A50-D029-400E-87B3-1AE5BDCA6BDB}" type="slidenum">
              <a:rPr lang="en-US" smtClean="0"/>
              <a:t>5</a:t>
            </a:fld>
            <a:endParaRPr lang="en-US"/>
          </a:p>
        </p:txBody>
      </p:sp>
    </p:spTree>
    <p:extLst>
      <p:ext uri="{BB962C8B-B14F-4D97-AF65-F5344CB8AC3E}">
        <p14:creationId xmlns:p14="http://schemas.microsoft.com/office/powerpoint/2010/main" val="3234851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C6A50-D029-400E-87B3-1AE5BDCA6BDB}" type="slidenum">
              <a:rPr lang="en-US" smtClean="0"/>
              <a:t>6</a:t>
            </a:fld>
            <a:endParaRPr lang="en-US"/>
          </a:p>
        </p:txBody>
      </p:sp>
    </p:spTree>
    <p:extLst>
      <p:ext uri="{BB962C8B-B14F-4D97-AF65-F5344CB8AC3E}">
        <p14:creationId xmlns:p14="http://schemas.microsoft.com/office/powerpoint/2010/main" val="801212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C6A50-D029-400E-87B3-1AE5BDCA6BDB}" type="slidenum">
              <a:rPr lang="en-US" smtClean="0"/>
              <a:t>7</a:t>
            </a:fld>
            <a:endParaRPr lang="en-US"/>
          </a:p>
        </p:txBody>
      </p:sp>
    </p:spTree>
    <p:extLst>
      <p:ext uri="{BB962C8B-B14F-4D97-AF65-F5344CB8AC3E}">
        <p14:creationId xmlns:p14="http://schemas.microsoft.com/office/powerpoint/2010/main" val="1267859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C6A50-D029-400E-87B3-1AE5BDCA6BDB}" type="slidenum">
              <a:rPr lang="en-US" smtClean="0"/>
              <a:t>8</a:t>
            </a:fld>
            <a:endParaRPr lang="en-US"/>
          </a:p>
        </p:txBody>
      </p:sp>
    </p:spTree>
    <p:extLst>
      <p:ext uri="{BB962C8B-B14F-4D97-AF65-F5344CB8AC3E}">
        <p14:creationId xmlns:p14="http://schemas.microsoft.com/office/powerpoint/2010/main" val="913671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C6A50-D029-400E-87B3-1AE5BDCA6BDB}" type="slidenum">
              <a:rPr lang="en-US" smtClean="0"/>
              <a:t>9</a:t>
            </a:fld>
            <a:endParaRPr lang="en-US"/>
          </a:p>
        </p:txBody>
      </p:sp>
    </p:spTree>
    <p:extLst>
      <p:ext uri="{BB962C8B-B14F-4D97-AF65-F5344CB8AC3E}">
        <p14:creationId xmlns:p14="http://schemas.microsoft.com/office/powerpoint/2010/main" val="15524501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0" name="Rectangle 9"/>
          <p:cNvSpPr/>
          <p:nvPr/>
        </p:nvSpPr>
        <p:spPr>
          <a:xfrm rot="5400000">
            <a:off x="1143000" y="-1143000"/>
            <a:ext cx="6858000" cy="9144000"/>
          </a:xfrm>
          <a:prstGeom prst="rect">
            <a:avLst/>
          </a:prstGeom>
          <a:gradFill flip="none" rotWithShape="1">
            <a:gsLst>
              <a:gs pos="52000">
                <a:schemeClr val="accent4">
                  <a:lumMod val="75000"/>
                </a:schemeClr>
              </a:gs>
              <a:gs pos="9000">
                <a:schemeClr val="bg1"/>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ctrTitle"/>
          </p:nvPr>
        </p:nvSpPr>
        <p:spPr>
          <a:xfrm>
            <a:off x="914400" y="838200"/>
            <a:ext cx="7315200" cy="2593975"/>
          </a:xfrm>
        </p:spPr>
        <p:txBody>
          <a:bodyPr anchor="ctr" anchorCtr="0"/>
          <a:lstStyle>
            <a:lvl1pPr>
              <a:defRPr sz="6000">
                <a:ln>
                  <a:noFill/>
                </a:ln>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038600"/>
            <a:ext cx="6233160" cy="1066800"/>
          </a:xfrm>
        </p:spPr>
        <p:txBody>
          <a:bodyPr anchor="t">
            <a:noAutofit/>
          </a:bodyPr>
          <a:lstStyle>
            <a:lvl1pPr marL="0" indent="0" algn="l">
              <a:buNone/>
              <a:defRPr sz="4400">
                <a:solidFill>
                  <a:schemeClr val="accent4">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descr="AARPlogo07 copy.png"/>
          <p:cNvPicPr>
            <a:picLocks noChangeAspect="1"/>
          </p:cNvPicPr>
          <p:nvPr/>
        </p:nvPicPr>
        <p:blipFill>
          <a:blip r:embed="rId2" cstate="print"/>
          <a:stretch>
            <a:fillRect/>
          </a:stretch>
        </p:blipFill>
        <p:spPr>
          <a:xfrm>
            <a:off x="69845" y="6090512"/>
            <a:ext cx="2271374" cy="691288"/>
          </a:xfrm>
          <a:prstGeom prst="rect">
            <a:avLst/>
          </a:prstGeom>
        </p:spPr>
      </p:pic>
      <p:sp>
        <p:nvSpPr>
          <p:cNvPr id="11" name="Text Box 9"/>
          <p:cNvSpPr txBox="1">
            <a:spLocks noChangeArrowheads="1"/>
          </p:cNvSpPr>
          <p:nvPr/>
        </p:nvSpPr>
        <p:spPr bwMode="white">
          <a:xfrm>
            <a:off x="2403475" y="6039342"/>
            <a:ext cx="644525" cy="228600"/>
          </a:xfrm>
          <a:prstGeom prst="rect">
            <a:avLst/>
          </a:prstGeom>
          <a:noFill/>
          <a:ln w="9525" algn="ctr">
            <a:noFill/>
            <a:miter lim="800000"/>
            <a:headEnd/>
            <a:tailEnd/>
          </a:ln>
          <a:effectLst/>
        </p:spPr>
        <p:txBody>
          <a:bodyPr lIns="0" rIns="0">
            <a:spAutoFit/>
          </a:bodyPr>
          <a:lstStyle/>
          <a:p>
            <a:pPr>
              <a:spcBef>
                <a:spcPct val="50000"/>
              </a:spcBef>
            </a:pPr>
            <a:r>
              <a:rPr lang="en-US" sz="900" b="1" i="1" dirty="0">
                <a:solidFill>
                  <a:schemeClr val="accent5"/>
                </a:solidFill>
                <a:latin typeface="Cambria" pitchFamily="18" charset="0"/>
              </a:rPr>
              <a:t>TAX-AIDE</a:t>
            </a:r>
          </a:p>
        </p:txBody>
      </p:sp>
      <p:sp>
        <p:nvSpPr>
          <p:cNvPr id="4" name="Footer Placeholder 3"/>
          <p:cNvSpPr>
            <a:spLocks noGrp="1"/>
          </p:cNvSpPr>
          <p:nvPr>
            <p:ph type="ftr" sz="quarter" idx="10"/>
          </p:nvPr>
        </p:nvSpPr>
        <p:spPr/>
        <p:txBody>
          <a:bodyPr/>
          <a:lstStyle>
            <a:lvl1pPr>
              <a:defRPr>
                <a:solidFill>
                  <a:schemeClr val="accent5"/>
                </a:solidFill>
              </a:defRPr>
            </a:lvl1pPr>
          </a:lstStyle>
          <a:p>
            <a:r>
              <a:rPr lang="en-US" smtClean="0"/>
              <a:t>NTTC – Oct 2015 Webinar</a:t>
            </a:r>
            <a:endParaRPr lang="en-US"/>
          </a:p>
        </p:txBody>
      </p:sp>
      <p:sp>
        <p:nvSpPr>
          <p:cNvPr id="5" name="Slide Number Placeholder 4"/>
          <p:cNvSpPr>
            <a:spLocks noGrp="1"/>
          </p:cNvSpPr>
          <p:nvPr>
            <p:ph type="sldNum" sz="quarter" idx="11"/>
          </p:nvPr>
        </p:nvSpPr>
        <p:spPr/>
        <p:txBody>
          <a:bodyPr/>
          <a:lstStyle>
            <a:lvl1pPr>
              <a:defRPr>
                <a:solidFill>
                  <a:schemeClr val="accent5"/>
                </a:solidFill>
              </a:defRPr>
            </a:lvl1pPr>
          </a:lstStyle>
          <a:p>
            <a:fld id="{845C9F37-6199-4A8E-9F5B-7F017A9244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Footer Placeholder 3"/>
          <p:cNvSpPr>
            <a:spLocks noGrp="1"/>
          </p:cNvSpPr>
          <p:nvPr>
            <p:ph type="ftr" sz="quarter" idx="10"/>
          </p:nvPr>
        </p:nvSpPr>
        <p:spPr/>
        <p:txBody>
          <a:bodyPr/>
          <a:lstStyle/>
          <a:p>
            <a:r>
              <a:rPr lang="en-US" smtClean="0"/>
              <a:t>NTTC – Oct 2015 Webinar</a:t>
            </a:r>
            <a:endParaRPr lang="en-US"/>
          </a:p>
        </p:txBody>
      </p:sp>
      <p:sp>
        <p:nvSpPr>
          <p:cNvPr id="5" name="Slide Number Placeholder 4"/>
          <p:cNvSpPr>
            <a:spLocks noGrp="1"/>
          </p:cNvSpPr>
          <p:nvPr>
            <p:ph type="sldNum" sz="quarter" idx="11"/>
          </p:nvPr>
        </p:nvSpPr>
        <p:spPr/>
        <p:txBody>
          <a:bodyPr/>
          <a:lstStyle>
            <a:lvl1pPr>
              <a:defRPr>
                <a:solidFill>
                  <a:schemeClr val="accent5"/>
                </a:solidFill>
              </a:defRPr>
            </a:lvl1pPr>
          </a:lstStyle>
          <a:p>
            <a:fld id="{845C9F37-6199-4A8E-9F5B-7F017A9244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4400" y="1828800"/>
            <a:ext cx="3657600" cy="4285488"/>
          </a:xfrm>
        </p:spPr>
        <p:txBody>
          <a:bodyPr/>
          <a:lstStyle>
            <a:lvl1pPr>
              <a:defRPr sz="2800"/>
            </a:lvl1pPr>
            <a:lvl2pPr>
              <a:defRPr sz="26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648200" y="1828800"/>
            <a:ext cx="3657600" cy="4285488"/>
          </a:xfrm>
        </p:spPr>
        <p:txBody>
          <a:bodyPr/>
          <a:lstStyle>
            <a:lvl1pPr>
              <a:defRPr sz="2800"/>
            </a:lvl1pPr>
            <a:lvl2pPr>
              <a:defRPr sz="26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5" name="Footer Placeholder 4"/>
          <p:cNvSpPr>
            <a:spLocks noGrp="1"/>
          </p:cNvSpPr>
          <p:nvPr>
            <p:ph type="ftr" sz="quarter" idx="10"/>
          </p:nvPr>
        </p:nvSpPr>
        <p:spPr/>
        <p:txBody>
          <a:bodyPr/>
          <a:lstStyle/>
          <a:p>
            <a:r>
              <a:rPr lang="en-US" smtClean="0"/>
              <a:t>NTTC – Oct 2015 Webinar</a:t>
            </a:r>
            <a:endParaRPr lang="en-US"/>
          </a:p>
        </p:txBody>
      </p:sp>
      <p:sp>
        <p:nvSpPr>
          <p:cNvPr id="6" name="Slide Number Placeholder 5"/>
          <p:cNvSpPr>
            <a:spLocks noGrp="1"/>
          </p:cNvSpPr>
          <p:nvPr>
            <p:ph type="sldNum" sz="quarter" idx="11"/>
          </p:nvPr>
        </p:nvSpPr>
        <p:spPr/>
        <p:txBody>
          <a:bodyPr/>
          <a:lstStyle>
            <a:lvl1pPr>
              <a:defRPr>
                <a:solidFill>
                  <a:schemeClr val="accent5"/>
                </a:solidFill>
              </a:defRPr>
            </a:lvl1pPr>
          </a:lstStyle>
          <a:p>
            <a:fld id="{845C9F37-6199-4A8E-9F5B-7F017A9244F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570038"/>
            <a:ext cx="3657600" cy="639762"/>
          </a:xfrm>
        </p:spPr>
        <p:txBody>
          <a:bodyPr anchor="ctr">
            <a:noAutofit/>
          </a:bodyPr>
          <a:lstStyle>
            <a:lvl1pPr marL="0" indent="0" algn="l">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2220912"/>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3"/>
          </p:nvPr>
        </p:nvSpPr>
        <p:spPr>
          <a:xfrm>
            <a:off x="4724400" y="1570038"/>
            <a:ext cx="3657600" cy="639762"/>
          </a:xfrm>
        </p:spPr>
        <p:txBody>
          <a:bodyPr vert="horz" lIns="91440" tIns="45720" rIns="91440" bIns="45720" rtlCol="0" anchor="ctr">
            <a:noAutofit/>
          </a:bodyPr>
          <a:lstStyle>
            <a:lvl1pPr>
              <a:defRPr lang="en-US" sz="2400" smtClean="0">
                <a:solidFill>
                  <a:schemeClr val="tx2"/>
                </a:soli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4724400" y="2220912"/>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sp>
        <p:nvSpPr>
          <p:cNvPr id="7" name="Footer Placeholder 6"/>
          <p:cNvSpPr>
            <a:spLocks noGrp="1"/>
          </p:cNvSpPr>
          <p:nvPr>
            <p:ph type="ftr" sz="quarter" idx="10"/>
          </p:nvPr>
        </p:nvSpPr>
        <p:spPr/>
        <p:txBody>
          <a:bodyPr/>
          <a:lstStyle/>
          <a:p>
            <a:r>
              <a:rPr lang="en-US" smtClean="0"/>
              <a:t>NTTC – Oct 2015 Webinar</a:t>
            </a:r>
            <a:endParaRPr lang="en-US"/>
          </a:p>
        </p:txBody>
      </p:sp>
      <p:sp>
        <p:nvSpPr>
          <p:cNvPr id="8" name="Slide Number Placeholder 7"/>
          <p:cNvSpPr>
            <a:spLocks noGrp="1"/>
          </p:cNvSpPr>
          <p:nvPr>
            <p:ph type="sldNum" sz="quarter" idx="11"/>
          </p:nvPr>
        </p:nvSpPr>
        <p:spPr/>
        <p:txBody>
          <a:bodyPr/>
          <a:lstStyle>
            <a:lvl1pPr>
              <a:defRPr>
                <a:solidFill>
                  <a:schemeClr val="accent5"/>
                </a:solidFill>
              </a:defRPr>
            </a:lvl1pPr>
          </a:lstStyle>
          <a:p>
            <a:fld id="{845C9F37-6199-4A8E-9F5B-7F017A9244F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68579"/>
            <a:ext cx="7391400" cy="1074421"/>
          </a:xfr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NTTC – Oct 2015 Webinar</a:t>
            </a:r>
            <a:endParaRPr lang="en-US"/>
          </a:p>
        </p:txBody>
      </p:sp>
      <p:sp>
        <p:nvSpPr>
          <p:cNvPr id="4" name="Slide Number Placeholder 3"/>
          <p:cNvSpPr>
            <a:spLocks noGrp="1"/>
          </p:cNvSpPr>
          <p:nvPr>
            <p:ph type="sldNum" sz="quarter" idx="11"/>
          </p:nvPr>
        </p:nvSpPr>
        <p:spPr/>
        <p:txBody>
          <a:bodyPr/>
          <a:lstStyle>
            <a:lvl1pPr>
              <a:defRPr>
                <a:solidFill>
                  <a:schemeClr val="accent5"/>
                </a:solidFill>
              </a:defRPr>
            </a:lvl1pPr>
          </a:lstStyle>
          <a:p>
            <a:fld id="{845C9F37-6199-4A8E-9F5B-7F017A9244F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 Oct 2015 Webinar</a:t>
            </a:r>
            <a:endParaRPr lang="en-US"/>
          </a:p>
        </p:txBody>
      </p:sp>
      <p:sp>
        <p:nvSpPr>
          <p:cNvPr id="3" name="Slide Number Placeholder 2"/>
          <p:cNvSpPr>
            <a:spLocks noGrp="1"/>
          </p:cNvSpPr>
          <p:nvPr>
            <p:ph type="sldNum" sz="quarter" idx="11"/>
          </p:nvPr>
        </p:nvSpPr>
        <p:spPr/>
        <p:txBody>
          <a:bodyPr/>
          <a:lstStyle>
            <a:lvl1pPr>
              <a:defRPr>
                <a:solidFill>
                  <a:schemeClr val="accent5"/>
                </a:solidFill>
              </a:defRPr>
            </a:lvl1pPr>
          </a:lstStyle>
          <a:p>
            <a:fld id="{845C9F37-6199-4A8E-9F5B-7F017A9244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xt over Objec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79"/>
            <a:ext cx="7543800" cy="1074421"/>
          </a:xfrm>
        </p:spPr>
        <p:txBody>
          <a:bodyPr/>
          <a:lstStyle/>
          <a:p>
            <a:r>
              <a:rPr lang="en-US" smtClean="0"/>
              <a:t>Click to edit Master title style</a:t>
            </a:r>
            <a:endParaRPr lang="en-US" dirty="0"/>
          </a:p>
        </p:txBody>
      </p:sp>
      <p:sp>
        <p:nvSpPr>
          <p:cNvPr id="9" name="Text Placeholder 8"/>
          <p:cNvSpPr>
            <a:spLocks noGrp="1"/>
          </p:cNvSpPr>
          <p:nvPr>
            <p:ph type="body" sz="quarter" idx="11"/>
          </p:nvPr>
        </p:nvSpPr>
        <p:spPr>
          <a:xfrm>
            <a:off x="914400" y="1812898"/>
            <a:ext cx="7620000" cy="1981200"/>
          </a:xfrm>
        </p:spPr>
        <p:txBody>
          <a:bodyPr/>
          <a:lstStyle/>
          <a:p>
            <a:pPr lvl="0"/>
            <a:r>
              <a:rPr lang="en-US" smtClean="0"/>
              <a:t>Click to edit Master text styles</a:t>
            </a:r>
          </a:p>
          <a:p>
            <a:pPr lvl="1"/>
            <a:r>
              <a:rPr lang="en-US" smtClean="0"/>
              <a:t>Second level</a:t>
            </a:r>
          </a:p>
        </p:txBody>
      </p:sp>
      <p:sp>
        <p:nvSpPr>
          <p:cNvPr id="11" name="Picture Placeholder 10"/>
          <p:cNvSpPr>
            <a:spLocks noGrp="1"/>
          </p:cNvSpPr>
          <p:nvPr>
            <p:ph type="pic" sz="quarter" idx="12"/>
          </p:nvPr>
        </p:nvSpPr>
        <p:spPr>
          <a:xfrm>
            <a:off x="914400" y="3962400"/>
            <a:ext cx="7620000" cy="2057400"/>
          </a:xfrm>
        </p:spPr>
        <p:txBody>
          <a:bodyPr/>
          <a:lstStyle>
            <a:lvl1pPr marL="0" indent="0">
              <a:buNone/>
              <a:defRPr/>
            </a:lvl1pPr>
          </a:lstStyle>
          <a:p>
            <a:pPr lvl="0"/>
            <a:r>
              <a:rPr lang="en-US" noProof="0" smtClean="0"/>
              <a:t>Click icon to add picture</a:t>
            </a:r>
            <a:endParaRPr lang="en-US" noProof="0" dirty="0"/>
          </a:p>
        </p:txBody>
      </p:sp>
      <p:sp>
        <p:nvSpPr>
          <p:cNvPr id="3" name="Footer Placeholder 2"/>
          <p:cNvSpPr>
            <a:spLocks noGrp="1"/>
          </p:cNvSpPr>
          <p:nvPr>
            <p:ph type="ftr" sz="quarter" idx="13"/>
          </p:nvPr>
        </p:nvSpPr>
        <p:spPr/>
        <p:txBody>
          <a:bodyPr/>
          <a:lstStyle/>
          <a:p>
            <a:r>
              <a:rPr lang="en-US" smtClean="0"/>
              <a:t>NTTC – Oct 2015 Webinar</a:t>
            </a:r>
            <a:endParaRPr lang="en-US"/>
          </a:p>
        </p:txBody>
      </p:sp>
      <p:sp>
        <p:nvSpPr>
          <p:cNvPr id="4" name="Slide Number Placeholder 3"/>
          <p:cNvSpPr>
            <a:spLocks noGrp="1"/>
          </p:cNvSpPr>
          <p:nvPr>
            <p:ph type="sldNum" sz="quarter" idx="14"/>
          </p:nvPr>
        </p:nvSpPr>
        <p:spPr/>
        <p:txBody>
          <a:bodyPr/>
          <a:lstStyle>
            <a:lvl1pPr>
              <a:defRPr>
                <a:solidFill>
                  <a:schemeClr val="accent5"/>
                </a:solidFill>
              </a:defRPr>
            </a:lvl1pPr>
          </a:lstStyle>
          <a:p>
            <a:fld id="{845C9F37-6199-4A8E-9F5B-7F017A9244FE}" type="slidenum">
              <a:rPr lang="en-US" smtClean="0"/>
              <a:t>‹#›</a:t>
            </a:fld>
            <a:endParaRPr lang="en-US"/>
          </a:p>
        </p:txBody>
      </p:sp>
    </p:spTree>
    <p:extLst>
      <p:ext uri="{BB962C8B-B14F-4D97-AF65-F5344CB8AC3E}">
        <p14:creationId xmlns:p14="http://schemas.microsoft.com/office/powerpoint/2010/main" val="1675816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79"/>
            <a:ext cx="7543800" cy="1074421"/>
          </a:xfrm>
        </p:spPr>
        <p:txBody>
          <a:bodyPr/>
          <a:lstStyle/>
          <a:p>
            <a:r>
              <a:rPr lang="en-US" smtClean="0"/>
              <a:t>Click to edit Master title style</a:t>
            </a:r>
            <a:endParaRPr lang="en-US" dirty="0"/>
          </a:p>
        </p:txBody>
      </p:sp>
      <p:sp>
        <p:nvSpPr>
          <p:cNvPr id="9" name="Text Placeholder 8"/>
          <p:cNvSpPr>
            <a:spLocks noGrp="1"/>
          </p:cNvSpPr>
          <p:nvPr>
            <p:ph type="body" sz="quarter" idx="11"/>
          </p:nvPr>
        </p:nvSpPr>
        <p:spPr>
          <a:xfrm>
            <a:off x="914400" y="3962400"/>
            <a:ext cx="7620000" cy="1981200"/>
          </a:xfrm>
        </p:spPr>
        <p:txBody>
          <a:bodyPr/>
          <a:lstStyle/>
          <a:p>
            <a:pPr lvl="0"/>
            <a:r>
              <a:rPr lang="en-US" smtClean="0"/>
              <a:t>Click to edit Master text styles</a:t>
            </a:r>
          </a:p>
          <a:p>
            <a:pPr lvl="1"/>
            <a:r>
              <a:rPr lang="en-US" smtClean="0"/>
              <a:t>Second level</a:t>
            </a:r>
          </a:p>
        </p:txBody>
      </p:sp>
      <p:sp>
        <p:nvSpPr>
          <p:cNvPr id="3" name="Footer Placeholder 2"/>
          <p:cNvSpPr>
            <a:spLocks noGrp="1"/>
          </p:cNvSpPr>
          <p:nvPr>
            <p:ph type="ftr" sz="quarter" idx="13"/>
          </p:nvPr>
        </p:nvSpPr>
        <p:spPr/>
        <p:txBody>
          <a:bodyPr/>
          <a:lstStyle/>
          <a:p>
            <a:r>
              <a:rPr lang="en-US" smtClean="0"/>
              <a:t>NTTC – Oct 2015 Webinar</a:t>
            </a:r>
            <a:endParaRPr lang="en-US"/>
          </a:p>
        </p:txBody>
      </p:sp>
      <p:sp>
        <p:nvSpPr>
          <p:cNvPr id="4" name="Slide Number Placeholder 3"/>
          <p:cNvSpPr>
            <a:spLocks noGrp="1"/>
          </p:cNvSpPr>
          <p:nvPr>
            <p:ph type="sldNum" sz="quarter" idx="14"/>
          </p:nvPr>
        </p:nvSpPr>
        <p:spPr/>
        <p:txBody>
          <a:bodyPr/>
          <a:lstStyle>
            <a:lvl1pPr>
              <a:defRPr>
                <a:solidFill>
                  <a:schemeClr val="accent5"/>
                </a:solidFill>
              </a:defRPr>
            </a:lvl1pPr>
          </a:lstStyle>
          <a:p>
            <a:fld id="{845C9F37-6199-4A8E-9F5B-7F017A9244FE}" type="slidenum">
              <a:rPr lang="en-US" smtClean="0"/>
              <a:t>‹#›</a:t>
            </a:fld>
            <a:endParaRPr lang="en-US"/>
          </a:p>
        </p:txBody>
      </p:sp>
    </p:spTree>
    <p:extLst>
      <p:ext uri="{BB962C8B-B14F-4D97-AF65-F5344CB8AC3E}">
        <p14:creationId xmlns:p14="http://schemas.microsoft.com/office/powerpoint/2010/main" val="3536465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68579"/>
            <a:ext cx="7391400" cy="107442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1812898"/>
            <a:ext cx="7391400" cy="4495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Rectangle 6"/>
          <p:cNvSpPr/>
          <p:nvPr/>
        </p:nvSpPr>
        <p:spPr>
          <a:xfrm rot="5400000">
            <a:off x="4480559" y="-3337560"/>
            <a:ext cx="182881" cy="9144000"/>
          </a:xfrm>
          <a:prstGeom prst="rect">
            <a:avLst/>
          </a:prstGeom>
          <a:gradFill>
            <a:gsLst>
              <a:gs pos="50000">
                <a:schemeClr val="accent4">
                  <a:lumMod val="75000"/>
                </a:schemeClr>
              </a:gs>
              <a:gs pos="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9" name="Rectangle 3"/>
          <p:cNvSpPr>
            <a:spLocks noChangeArrowheads="1"/>
          </p:cNvSpPr>
          <p:nvPr/>
        </p:nvSpPr>
        <p:spPr bwMode="ltGray">
          <a:xfrm>
            <a:off x="0" y="6478103"/>
            <a:ext cx="9144000" cy="385762"/>
          </a:xfrm>
          <a:prstGeom prst="rect">
            <a:avLst/>
          </a:prstGeom>
          <a:gradFill flip="none" rotWithShape="1">
            <a:gsLst>
              <a:gs pos="50000">
                <a:schemeClr val="accent4">
                  <a:lumMod val="75000"/>
                </a:schemeClr>
              </a:gs>
              <a:gs pos="9000">
                <a:schemeClr val="accent1">
                  <a:tint val="23500"/>
                  <a:satMod val="160000"/>
                  <a:lumMod val="0"/>
                  <a:lumOff val="10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schemeClr val="lt1"/>
              </a:solidFill>
            </a:endParaRPr>
          </a:p>
        </p:txBody>
      </p:sp>
      <p:sp>
        <p:nvSpPr>
          <p:cNvPr id="11" name="Text Box 9"/>
          <p:cNvSpPr txBox="1">
            <a:spLocks noChangeArrowheads="1"/>
          </p:cNvSpPr>
          <p:nvPr/>
        </p:nvSpPr>
        <p:spPr bwMode="white">
          <a:xfrm>
            <a:off x="1176338" y="6464300"/>
            <a:ext cx="644525" cy="228600"/>
          </a:xfrm>
          <a:prstGeom prst="rect">
            <a:avLst/>
          </a:prstGeom>
          <a:noFill/>
          <a:ln w="9525" algn="ctr">
            <a:noFill/>
            <a:miter lim="800000"/>
            <a:headEnd/>
            <a:tailEnd/>
          </a:ln>
          <a:effectLst/>
        </p:spPr>
        <p:txBody>
          <a:bodyPr lIns="0" rIns="0">
            <a:spAutoFit/>
          </a:bodyPr>
          <a:lstStyle/>
          <a:p>
            <a:pPr>
              <a:spcBef>
                <a:spcPct val="50000"/>
              </a:spcBef>
            </a:pPr>
            <a:r>
              <a:rPr lang="en-US" sz="900" b="1" i="1" dirty="0">
                <a:solidFill>
                  <a:schemeClr val="bg1">
                    <a:lumMod val="85000"/>
                  </a:schemeClr>
                </a:solidFill>
                <a:latin typeface="Cambria" pitchFamily="18" charset="0"/>
              </a:rPr>
              <a:t>TAX-AIDE</a:t>
            </a:r>
          </a:p>
        </p:txBody>
      </p:sp>
      <p:pic>
        <p:nvPicPr>
          <p:cNvPr id="13" name="Picture 12" descr="AARPlogo07 copy.png"/>
          <p:cNvPicPr>
            <a:picLocks noChangeAspect="1"/>
          </p:cNvPicPr>
          <p:nvPr/>
        </p:nvPicPr>
        <p:blipFill>
          <a:blip r:embed="rId10" cstate="print"/>
          <a:stretch>
            <a:fillRect/>
          </a:stretch>
        </p:blipFill>
        <p:spPr>
          <a:xfrm>
            <a:off x="16666" y="6496050"/>
            <a:ext cx="1135687" cy="345644"/>
          </a:xfrm>
          <a:prstGeom prst="rect">
            <a:avLst/>
          </a:prstGeom>
        </p:spPr>
      </p:pic>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b="1">
                <a:solidFill>
                  <a:schemeClr val="bg1">
                    <a:lumMod val="95000"/>
                  </a:schemeClr>
                </a:solidFill>
              </a:defRPr>
            </a:lvl1pPr>
          </a:lstStyle>
          <a:p>
            <a:r>
              <a:rPr lang="en-US" smtClean="0"/>
              <a:t>NTTC – Oct 2015 Webinar</a:t>
            </a:r>
            <a:endParaRPr lang="en-US"/>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a:defRPr sz="1400">
                <a:solidFill>
                  <a:schemeClr val="accent4"/>
                </a:solidFill>
              </a:defRPr>
            </a:lvl1pPr>
          </a:lstStyle>
          <a:p>
            <a:fld id="{845C9F37-6199-4A8E-9F5B-7F017A9244F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dt="0"/>
  <p:txStyles>
    <p:titleStyle>
      <a:lvl1pPr algn="l" defTabSz="914400" rtl="0" eaLnBrk="1" latinLnBrk="0" hangingPunct="1">
        <a:spcBef>
          <a:spcPct val="0"/>
        </a:spcBef>
        <a:buNone/>
        <a:defRPr sz="4000" b="1" kern="1200" cap="none" spc="-100" baseline="0">
          <a:ln>
            <a:noFill/>
          </a:ln>
          <a:solidFill>
            <a:schemeClr val="accent5">
              <a:lumMod val="50000"/>
            </a:schemeClr>
          </a:solidFill>
          <a:effectLst/>
          <a:latin typeface="+mj-lt"/>
          <a:ea typeface="+mj-ea"/>
          <a:cs typeface="+mj-cs"/>
        </a:defRPr>
      </a:lvl1pPr>
    </p:titleStyle>
    <p:bodyStyle>
      <a:lvl1pPr marL="288925" indent="-288925" algn="l" defTabSz="914400" rtl="0" eaLnBrk="1" latinLnBrk="0" hangingPunct="1">
        <a:spcBef>
          <a:spcPts val="1800"/>
        </a:spcBef>
        <a:buClr>
          <a:schemeClr val="accent3">
            <a:lumMod val="75000"/>
          </a:schemeClr>
        </a:buClr>
        <a:buSzPct val="94000"/>
        <a:buFont typeface="Calibri" pitchFamily="34" charset="0"/>
        <a:buChar char="●"/>
        <a:defRPr sz="3200" b="1" kern="1200">
          <a:solidFill>
            <a:schemeClr val="tx1"/>
          </a:solidFill>
          <a:latin typeface="+mn-lt"/>
          <a:ea typeface="+mn-ea"/>
          <a:cs typeface="+mn-cs"/>
        </a:defRPr>
      </a:lvl1pPr>
      <a:lvl2pPr marL="639763" indent="-293688" algn="l" defTabSz="914400" rtl="0" eaLnBrk="1" latinLnBrk="0" hangingPunct="1">
        <a:spcBef>
          <a:spcPts val="1200"/>
        </a:spcBef>
        <a:buClr>
          <a:schemeClr val="bg2">
            <a:lumMod val="25000"/>
          </a:schemeClr>
        </a:buClr>
        <a:buSzPct val="63000"/>
        <a:buFont typeface="Wingdings" pitchFamily="2" charset="2"/>
        <a:buChar char=""/>
        <a:defRPr sz="3000" b="1" kern="1200">
          <a:solidFill>
            <a:schemeClr val="tx1"/>
          </a:solidFill>
          <a:latin typeface="+mn-lt"/>
          <a:ea typeface="+mn-ea"/>
          <a:cs typeface="+mn-cs"/>
        </a:defRPr>
      </a:lvl2pPr>
      <a:lvl3pPr marL="1004888" indent="-258763" algn="l" defTabSz="914400" rtl="0" eaLnBrk="1" latinLnBrk="0" hangingPunct="1">
        <a:spcBef>
          <a:spcPct val="20000"/>
        </a:spcBef>
        <a:buClr>
          <a:schemeClr val="accent6">
            <a:lumMod val="50000"/>
          </a:schemeClr>
        </a:buClr>
        <a:buSzPct val="70000"/>
        <a:buFont typeface="Wingdings" pitchFamily="2" charset="2"/>
        <a:buChar char=""/>
        <a:defRPr sz="2800" b="1" kern="1200">
          <a:solidFill>
            <a:schemeClr val="tx1"/>
          </a:solidFill>
          <a:latin typeface="+mn-lt"/>
          <a:ea typeface="+mn-ea"/>
          <a:cs typeface="+mn-cs"/>
        </a:defRPr>
      </a:lvl3pPr>
      <a:lvl4pPr marL="1279525" indent="-249238" algn="l" defTabSz="914400" rtl="0" eaLnBrk="1" latinLnBrk="0" hangingPunct="1">
        <a:spcBef>
          <a:spcPct val="20000"/>
        </a:spcBef>
        <a:buClr>
          <a:schemeClr val="accent4"/>
        </a:buClr>
        <a:buSzPct val="90000"/>
        <a:buFont typeface="Calibri" pitchFamily="34" charset="0"/>
        <a:buChar char="●"/>
        <a:defRPr sz="2400" b="1"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2200" b="1"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aarpfoundationtaxaide.zendesk.com/access/norma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taxaideenduser@gmail.com"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5.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cid:image015.png@01CEAD7B.7EC49C40" TargetMode="External"/><Relationship Id="rId3" Type="http://schemas.openxmlformats.org/officeDocument/2006/relationships/image" Target="../media/image4.jpe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cid:image005.png@01CEAD7B.7EC49C40" TargetMode="External"/><Relationship Id="rId11" Type="http://schemas.openxmlformats.org/officeDocument/2006/relationships/image" Target="../media/image9.wmf"/><Relationship Id="rId5" Type="http://schemas.openxmlformats.org/officeDocument/2006/relationships/image" Target="../media/image6.png"/><Relationship Id="rId10" Type="http://schemas.openxmlformats.org/officeDocument/2006/relationships/image" Target="cid:image007.png@01CEAD7B.7EC49C40" TargetMode="External"/><Relationship Id="rId4" Type="http://schemas.openxmlformats.org/officeDocument/2006/relationships/image" Target="../media/image5.wmf"/><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NTTC PowerPoint Files Update – 2015 </a:t>
            </a:r>
            <a:endParaRPr lang="en-US" dirty="0"/>
          </a:p>
        </p:txBody>
      </p:sp>
      <p:sp>
        <p:nvSpPr>
          <p:cNvPr id="5" name="Subtitle 4"/>
          <p:cNvSpPr>
            <a:spLocks noGrp="1"/>
          </p:cNvSpPr>
          <p:nvPr>
            <p:ph type="subTitle" idx="1"/>
          </p:nvPr>
        </p:nvSpPr>
        <p:spPr>
          <a:xfrm>
            <a:off x="914400" y="4038600"/>
            <a:ext cx="6233160" cy="1600200"/>
          </a:xfrm>
        </p:spPr>
        <p:txBody>
          <a:bodyPr/>
          <a:lstStyle/>
          <a:p>
            <a:r>
              <a:rPr lang="en-US" dirty="0" smtClean="0"/>
              <a:t>Mike Winter</a:t>
            </a:r>
            <a:br>
              <a:rPr lang="en-US" dirty="0" smtClean="0"/>
            </a:br>
            <a:r>
              <a:rPr lang="en-US" dirty="0" smtClean="0"/>
              <a:t>NTTC</a:t>
            </a:r>
            <a:endParaRPr lang="en-US" dirty="0"/>
          </a:p>
        </p:txBody>
      </p:sp>
      <p:sp>
        <p:nvSpPr>
          <p:cNvPr id="3" name="Footer Placeholder 2"/>
          <p:cNvSpPr>
            <a:spLocks noGrp="1"/>
          </p:cNvSpPr>
          <p:nvPr>
            <p:ph type="ftr" sz="quarter" idx="10"/>
          </p:nvPr>
        </p:nvSpPr>
        <p:spPr/>
        <p:txBody>
          <a:bodyPr/>
          <a:lstStyle/>
          <a:p>
            <a:r>
              <a:rPr lang="en-US" smtClean="0"/>
              <a:t>NTTC – Oct 2015 Webinar</a:t>
            </a:r>
            <a:endParaRPr lang="en-US"/>
          </a:p>
        </p:txBody>
      </p:sp>
      <p:sp>
        <p:nvSpPr>
          <p:cNvPr id="4" name="Slide Number Placeholder 3"/>
          <p:cNvSpPr>
            <a:spLocks noGrp="1"/>
          </p:cNvSpPr>
          <p:nvPr>
            <p:ph type="sldNum" sz="quarter" idx="11"/>
          </p:nvPr>
        </p:nvSpPr>
        <p:spPr/>
        <p:txBody>
          <a:bodyPr/>
          <a:lstStyle/>
          <a:p>
            <a:fld id="{845C9F37-6199-4A8E-9F5B-7F017A9244FE}" type="slidenum">
              <a:rPr lang="en-US" smtClean="0"/>
              <a:t>1</a:t>
            </a:fld>
            <a:endParaRPr lang="en-US"/>
          </a:p>
        </p:txBody>
      </p:sp>
    </p:spTree>
    <p:extLst>
      <p:ext uri="{BB962C8B-B14F-4D97-AF65-F5344CB8AC3E}">
        <p14:creationId xmlns:p14="http://schemas.microsoft.com/office/powerpoint/2010/main" val="205377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hallenges</a:t>
            </a:r>
            <a:endParaRPr lang="en-US" dirty="0"/>
          </a:p>
        </p:txBody>
      </p:sp>
      <p:sp>
        <p:nvSpPr>
          <p:cNvPr id="3" name="Content Placeholder 2"/>
          <p:cNvSpPr>
            <a:spLocks noGrp="1"/>
          </p:cNvSpPr>
          <p:nvPr>
            <p:ph idx="1"/>
          </p:nvPr>
        </p:nvSpPr>
        <p:spPr/>
        <p:txBody>
          <a:bodyPr/>
          <a:lstStyle/>
          <a:p>
            <a:r>
              <a:rPr lang="en-US" dirty="0" smtClean="0"/>
              <a:t>Ensure “core” Volunteer (or QR person) recognizes situations that require comprehensive knowledge</a:t>
            </a:r>
            <a:endParaRPr lang="en-US" dirty="0"/>
          </a:p>
          <a:p>
            <a:r>
              <a:rPr lang="en-US" dirty="0" smtClean="0"/>
              <a:t>Problems that support divisions</a:t>
            </a:r>
            <a:endParaRPr lang="en-US" dirty="0"/>
          </a:p>
        </p:txBody>
      </p:sp>
      <p:sp>
        <p:nvSpPr>
          <p:cNvPr id="4" name="Footer Placeholder 3"/>
          <p:cNvSpPr>
            <a:spLocks noGrp="1"/>
          </p:cNvSpPr>
          <p:nvPr>
            <p:ph type="ftr" sz="quarter" idx="10"/>
          </p:nvPr>
        </p:nvSpPr>
        <p:spPr/>
        <p:txBody>
          <a:bodyPr/>
          <a:lstStyle/>
          <a:p>
            <a:r>
              <a:rPr lang="en-US" smtClean="0"/>
              <a:t>NTTC – Oct 2015 Webinar</a:t>
            </a:r>
            <a:endParaRPr lang="en-US"/>
          </a:p>
        </p:txBody>
      </p:sp>
      <p:sp>
        <p:nvSpPr>
          <p:cNvPr id="5" name="Slide Number Placeholder 4"/>
          <p:cNvSpPr>
            <a:spLocks noGrp="1"/>
          </p:cNvSpPr>
          <p:nvPr>
            <p:ph type="sldNum" sz="quarter" idx="11"/>
          </p:nvPr>
        </p:nvSpPr>
        <p:spPr/>
        <p:txBody>
          <a:bodyPr/>
          <a:lstStyle/>
          <a:p>
            <a:fld id="{845C9F37-6199-4A8E-9F5B-7F017A9244FE}" type="slidenum">
              <a:rPr lang="en-US" smtClean="0"/>
              <a:t>10</a:t>
            </a:fld>
            <a:endParaRPr lang="en-US"/>
          </a:p>
        </p:txBody>
      </p:sp>
    </p:spTree>
    <p:extLst>
      <p:ext uri="{BB962C8B-B14F-4D97-AF65-F5344CB8AC3E}">
        <p14:creationId xmlns:p14="http://schemas.microsoft.com/office/powerpoint/2010/main" val="903674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Slide Identifiers</a:t>
            </a:r>
            <a:endParaRPr lang="en-US" dirty="0"/>
          </a:p>
        </p:txBody>
      </p:sp>
      <p:sp>
        <p:nvSpPr>
          <p:cNvPr id="3" name="Content Placeholder 2"/>
          <p:cNvSpPr>
            <a:spLocks noGrp="1"/>
          </p:cNvSpPr>
          <p:nvPr>
            <p:ph idx="1"/>
          </p:nvPr>
        </p:nvSpPr>
        <p:spPr>
          <a:xfrm>
            <a:off x="914400" y="1628721"/>
            <a:ext cx="7391400" cy="4495800"/>
          </a:xfrm>
        </p:spPr>
        <p:txBody>
          <a:bodyPr/>
          <a:lstStyle/>
          <a:p>
            <a:r>
              <a:rPr lang="en-US" dirty="0" smtClean="0"/>
              <a:t>Comprehensive slides</a:t>
            </a:r>
          </a:p>
          <a:p>
            <a:endParaRPr lang="en-US" dirty="0" smtClean="0"/>
          </a:p>
          <a:p>
            <a:r>
              <a:rPr lang="en-US" dirty="0" smtClean="0"/>
              <a:t>Entire lesson comprehensive</a:t>
            </a:r>
            <a:endParaRPr lang="en-US" i="1" dirty="0" smtClean="0"/>
          </a:p>
          <a:p>
            <a:endParaRPr lang="en-US" dirty="0" smtClean="0"/>
          </a:p>
          <a:p>
            <a:r>
              <a:rPr lang="en-US" dirty="0" smtClean="0"/>
              <a:t>Extenders – </a:t>
            </a:r>
            <a:r>
              <a:rPr lang="en-US" smtClean="0"/>
              <a:t>hide slide</a:t>
            </a:r>
            <a:endParaRPr lang="en-US" dirty="0" smtClean="0"/>
          </a:p>
          <a:p>
            <a:endParaRPr lang="en-US" dirty="0"/>
          </a:p>
        </p:txBody>
      </p:sp>
      <p:sp>
        <p:nvSpPr>
          <p:cNvPr id="4" name="Footer Placeholder 3"/>
          <p:cNvSpPr>
            <a:spLocks noGrp="1"/>
          </p:cNvSpPr>
          <p:nvPr>
            <p:ph type="ftr" sz="quarter" idx="10"/>
          </p:nvPr>
        </p:nvSpPr>
        <p:spPr/>
        <p:txBody>
          <a:bodyPr/>
          <a:lstStyle/>
          <a:p>
            <a:r>
              <a:rPr lang="en-US" smtClean="0"/>
              <a:t>NTTC – Oct 2015 Webinar</a:t>
            </a:r>
            <a:endParaRPr lang="en-US"/>
          </a:p>
        </p:txBody>
      </p:sp>
      <p:sp>
        <p:nvSpPr>
          <p:cNvPr id="6" name="5-Point Star 5"/>
          <p:cNvSpPr/>
          <p:nvPr/>
        </p:nvSpPr>
        <p:spPr>
          <a:xfrm>
            <a:off x="5334000" y="1628721"/>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7" name="5-Point Star 6"/>
          <p:cNvSpPr/>
          <p:nvPr/>
        </p:nvSpPr>
        <p:spPr>
          <a:xfrm>
            <a:off x="6253863" y="2814469"/>
            <a:ext cx="1096963" cy="100346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1100" dirty="0"/>
              <a:t>Entire Lesson</a:t>
            </a:r>
          </a:p>
        </p:txBody>
      </p:sp>
      <p:pic>
        <p:nvPicPr>
          <p:cNvPr id="8" name="Picture 6" descr="C:\Users\Deb\Dropbox\NTTC\Training PowerPoint Files TY14\extender sta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1725" y="3962400"/>
            <a:ext cx="1212851"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1"/>
          </p:nvPr>
        </p:nvSpPr>
        <p:spPr/>
        <p:txBody>
          <a:bodyPr/>
          <a:lstStyle/>
          <a:p>
            <a:fld id="{845C9F37-6199-4A8E-9F5B-7F017A9244FE}" type="slidenum">
              <a:rPr lang="en-US" smtClean="0"/>
              <a:t>11</a:t>
            </a:fld>
            <a:endParaRPr lang="en-US"/>
          </a:p>
        </p:txBody>
      </p:sp>
    </p:spTree>
    <p:extLst>
      <p:ext uri="{BB962C8B-B14F-4D97-AF65-F5344CB8AC3E}">
        <p14:creationId xmlns:p14="http://schemas.microsoft.com/office/powerpoint/2010/main" val="294045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Education Lesson Expanded/Revised</a:t>
            </a:r>
            <a:endParaRPr lang="en-US" dirty="0"/>
          </a:p>
        </p:txBody>
      </p:sp>
      <p:sp>
        <p:nvSpPr>
          <p:cNvPr id="3" name="Content Placeholder 2"/>
          <p:cNvSpPr>
            <a:spLocks noGrp="1"/>
          </p:cNvSpPr>
          <p:nvPr>
            <p:ph idx="1"/>
          </p:nvPr>
        </p:nvSpPr>
        <p:spPr>
          <a:xfrm>
            <a:off x="914400" y="1812898"/>
            <a:ext cx="7620000" cy="4495800"/>
          </a:xfrm>
        </p:spPr>
        <p:txBody>
          <a:bodyPr>
            <a:normAutofit lnSpcReduction="10000"/>
          </a:bodyPr>
          <a:lstStyle/>
          <a:p>
            <a:r>
              <a:rPr lang="en-US" dirty="0" smtClean="0"/>
              <a:t>Lesson 28 – Education Benefits – Includes:</a:t>
            </a:r>
          </a:p>
          <a:p>
            <a:pPr lvl="1"/>
            <a:r>
              <a:rPr lang="en-US" dirty="0" smtClean="0"/>
              <a:t>Scholarships and Grants</a:t>
            </a:r>
          </a:p>
          <a:p>
            <a:pPr lvl="1"/>
            <a:r>
              <a:rPr lang="en-US" dirty="0" smtClean="0"/>
              <a:t>American Opportunity Credit</a:t>
            </a:r>
          </a:p>
          <a:p>
            <a:pPr lvl="1"/>
            <a:r>
              <a:rPr lang="en-US" dirty="0" smtClean="0"/>
              <a:t>Lifetime Learning Credit</a:t>
            </a:r>
          </a:p>
          <a:p>
            <a:pPr lvl="1"/>
            <a:r>
              <a:rPr lang="en-US" dirty="0" smtClean="0"/>
              <a:t>Tuition and Fees Adjustment</a:t>
            </a:r>
          </a:p>
          <a:p>
            <a:pPr lvl="1"/>
            <a:r>
              <a:rPr lang="en-US" dirty="0" smtClean="0"/>
              <a:t>Education Savings Account  </a:t>
            </a:r>
          </a:p>
          <a:p>
            <a:pPr lvl="1"/>
            <a:r>
              <a:rPr lang="en-US" dirty="0" smtClean="0"/>
              <a:t>Business Deduction for Work – Related Education expenses.</a:t>
            </a:r>
          </a:p>
        </p:txBody>
      </p:sp>
      <p:sp>
        <p:nvSpPr>
          <p:cNvPr id="4" name="Footer Placeholder 3"/>
          <p:cNvSpPr>
            <a:spLocks noGrp="1"/>
          </p:cNvSpPr>
          <p:nvPr>
            <p:ph type="ftr" sz="quarter" idx="10"/>
          </p:nvPr>
        </p:nvSpPr>
        <p:spPr/>
        <p:txBody>
          <a:bodyPr/>
          <a:lstStyle/>
          <a:p>
            <a:r>
              <a:rPr lang="en-US" smtClean="0"/>
              <a:t>NTTC – Oct 2015 Webinar</a:t>
            </a:r>
            <a:endParaRPr lang="en-US"/>
          </a:p>
        </p:txBody>
      </p:sp>
      <p:pic>
        <p:nvPicPr>
          <p:cNvPr id="6" name="Picture 6" descr="C:\Users\Deb\Dropbox\NTTC\Training PowerPoint Files TY14\extender sta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6353" y="3657600"/>
            <a:ext cx="1002356" cy="107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1"/>
          </p:nvPr>
        </p:nvSpPr>
        <p:spPr/>
        <p:txBody>
          <a:bodyPr/>
          <a:lstStyle/>
          <a:p>
            <a:fld id="{845C9F37-6199-4A8E-9F5B-7F017A9244FE}" type="slidenum">
              <a:rPr lang="en-US" smtClean="0"/>
              <a:t>12</a:t>
            </a:fld>
            <a:endParaRPr lang="en-US"/>
          </a:p>
        </p:txBody>
      </p:sp>
    </p:spTree>
    <p:extLst>
      <p:ext uri="{BB962C8B-B14F-4D97-AF65-F5344CB8AC3E}">
        <p14:creationId xmlns:p14="http://schemas.microsoft.com/office/powerpoint/2010/main" val="222081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Education Lesson Expanded/Revised (Continued)</a:t>
            </a:r>
            <a:endParaRPr lang="en-US" dirty="0"/>
          </a:p>
        </p:txBody>
      </p:sp>
      <p:sp>
        <p:nvSpPr>
          <p:cNvPr id="3" name="Content Placeholder 2"/>
          <p:cNvSpPr>
            <a:spLocks noGrp="1"/>
          </p:cNvSpPr>
          <p:nvPr>
            <p:ph idx="1"/>
          </p:nvPr>
        </p:nvSpPr>
        <p:spPr/>
        <p:txBody>
          <a:bodyPr/>
          <a:lstStyle/>
          <a:p>
            <a:pPr lvl="1"/>
            <a:r>
              <a:rPr lang="en-US" dirty="0" smtClean="0"/>
              <a:t>Education Savings Accounts and Qualified Tuition Programs</a:t>
            </a:r>
          </a:p>
          <a:p>
            <a:pPr lvl="1"/>
            <a:r>
              <a:rPr lang="en-US" dirty="0" smtClean="0"/>
              <a:t>Employer Provided Education Assistance</a:t>
            </a:r>
          </a:p>
          <a:p>
            <a:pPr lvl="1"/>
            <a:r>
              <a:rPr lang="en-US" dirty="0" smtClean="0"/>
              <a:t>No double dipping</a:t>
            </a:r>
          </a:p>
          <a:p>
            <a:pPr lvl="1"/>
            <a:r>
              <a:rPr lang="en-US" dirty="0" smtClean="0"/>
              <a:t>Interaction between benefits and other taxes (Clyde example)</a:t>
            </a:r>
          </a:p>
          <a:p>
            <a:pPr lvl="1"/>
            <a:endParaRPr lang="en-US" dirty="0" smtClean="0"/>
          </a:p>
          <a:p>
            <a:pPr marL="346075" lvl="1" indent="0">
              <a:buNone/>
            </a:pPr>
            <a:endParaRPr lang="en-US" dirty="0"/>
          </a:p>
        </p:txBody>
      </p:sp>
      <p:sp>
        <p:nvSpPr>
          <p:cNvPr id="4" name="Footer Placeholder 3"/>
          <p:cNvSpPr>
            <a:spLocks noGrp="1"/>
          </p:cNvSpPr>
          <p:nvPr>
            <p:ph type="ftr" sz="quarter" idx="10"/>
          </p:nvPr>
        </p:nvSpPr>
        <p:spPr/>
        <p:txBody>
          <a:bodyPr/>
          <a:lstStyle/>
          <a:p>
            <a:r>
              <a:rPr lang="en-US" smtClean="0"/>
              <a:t>NTTC – Oct 2015 Webinar</a:t>
            </a:r>
            <a:endParaRPr lang="en-US"/>
          </a:p>
        </p:txBody>
      </p:sp>
      <p:sp>
        <p:nvSpPr>
          <p:cNvPr id="5" name="Slide Number Placeholder 4"/>
          <p:cNvSpPr>
            <a:spLocks noGrp="1"/>
          </p:cNvSpPr>
          <p:nvPr>
            <p:ph type="sldNum" sz="quarter" idx="11"/>
          </p:nvPr>
        </p:nvSpPr>
        <p:spPr/>
        <p:txBody>
          <a:bodyPr/>
          <a:lstStyle/>
          <a:p>
            <a:fld id="{845C9F37-6199-4A8E-9F5B-7F017A9244FE}" type="slidenum">
              <a:rPr lang="en-US" smtClean="0"/>
              <a:t>13</a:t>
            </a:fld>
            <a:endParaRPr lang="en-US"/>
          </a:p>
        </p:txBody>
      </p:sp>
    </p:spTree>
    <p:extLst>
      <p:ext uri="{BB962C8B-B14F-4D97-AF65-F5344CB8AC3E}">
        <p14:creationId xmlns:p14="http://schemas.microsoft.com/office/powerpoint/2010/main" val="3284595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5">
                    <a:lumMod val="50000"/>
                  </a:schemeClr>
                </a:solidFill>
              </a:rPr>
              <a:t>ACA Lesson Changes/Revisions</a:t>
            </a:r>
            <a:endParaRPr lang="en-US" dirty="0">
              <a:solidFill>
                <a:schemeClr val="accent5">
                  <a:lumMod val="50000"/>
                </a:schemeClr>
              </a:solidFill>
            </a:endParaRPr>
          </a:p>
        </p:txBody>
      </p:sp>
      <p:sp>
        <p:nvSpPr>
          <p:cNvPr id="3" name="Content Placeholder 2"/>
          <p:cNvSpPr>
            <a:spLocks noGrp="1"/>
          </p:cNvSpPr>
          <p:nvPr>
            <p:ph idx="1"/>
          </p:nvPr>
        </p:nvSpPr>
        <p:spPr/>
        <p:txBody>
          <a:bodyPr/>
          <a:lstStyle/>
          <a:p>
            <a:pPr eaLnBrk="1" hangingPunct="1"/>
            <a:r>
              <a:rPr lang="en-US" altLang="en-US" smtClean="0"/>
              <a:t>Day 1</a:t>
            </a:r>
          </a:p>
          <a:p>
            <a:pPr lvl="1" eaLnBrk="1" hangingPunct="1"/>
            <a:r>
              <a:rPr lang="en-US" altLang="en-US" smtClean="0"/>
              <a:t>Minimum Essential Coverage (“MEC”)</a:t>
            </a:r>
          </a:p>
          <a:p>
            <a:pPr lvl="1" eaLnBrk="1" hangingPunct="1"/>
            <a:r>
              <a:rPr lang="en-US" altLang="en-US" smtClean="0"/>
              <a:t>Exemptions (core and comprehensive)</a:t>
            </a:r>
          </a:p>
          <a:p>
            <a:pPr lvl="1" eaLnBrk="1" hangingPunct="1"/>
            <a:r>
              <a:rPr lang="en-US" altLang="en-US" smtClean="0"/>
              <a:t>Shared responsibility payment (“SRP”)</a:t>
            </a:r>
          </a:p>
          <a:p>
            <a:pPr eaLnBrk="1" hangingPunct="1"/>
            <a:r>
              <a:rPr lang="en-US" altLang="en-US" smtClean="0"/>
              <a:t>Day 2</a:t>
            </a:r>
          </a:p>
          <a:p>
            <a:pPr lvl="1" eaLnBrk="1" hangingPunct="1"/>
            <a:r>
              <a:rPr lang="en-US" altLang="en-US" smtClean="0"/>
              <a:t>Premium tax credits</a:t>
            </a:r>
          </a:p>
          <a:p>
            <a:pPr lvl="1" eaLnBrk="1" hangingPunct="1"/>
            <a:r>
              <a:rPr lang="en-US" altLang="en-US" smtClean="0"/>
              <a:t>Comprehensive topics</a:t>
            </a:r>
          </a:p>
        </p:txBody>
      </p:sp>
      <p:sp>
        <p:nvSpPr>
          <p:cNvPr id="4" name="Footer Placeholder 3"/>
          <p:cNvSpPr>
            <a:spLocks noGrp="1"/>
          </p:cNvSpPr>
          <p:nvPr>
            <p:ph type="ftr" sz="quarter" idx="10"/>
          </p:nvPr>
        </p:nvSpPr>
        <p:spPr/>
        <p:txBody>
          <a:bodyPr/>
          <a:lstStyle/>
          <a:p>
            <a:pPr>
              <a:defRPr/>
            </a:pPr>
            <a:r>
              <a:rPr lang="en-US" smtClean="0">
                <a:solidFill>
                  <a:schemeClr val="bg1">
                    <a:lumMod val="95000"/>
                  </a:schemeClr>
                </a:solidFill>
              </a:rPr>
              <a:t>NTTC – Oct 2015 Webinar</a:t>
            </a:r>
            <a:endParaRPr lang="en-US">
              <a:solidFill>
                <a:schemeClr val="bg1">
                  <a:lumMod val="95000"/>
                </a:schemeClr>
              </a:solidFill>
            </a:endParaRPr>
          </a:p>
        </p:txBody>
      </p:sp>
      <p:sp>
        <p:nvSpPr>
          <p:cNvPr id="5" name="Slide Number Placeholder 4"/>
          <p:cNvSpPr>
            <a:spLocks noGrp="1"/>
          </p:cNvSpPr>
          <p:nvPr>
            <p:ph type="sldNum" sz="quarter" idx="11"/>
          </p:nvPr>
        </p:nvSpPr>
        <p:spPr/>
        <p:txBody>
          <a:bodyPr/>
          <a:lstStyle/>
          <a:p>
            <a:fld id="{845C9F37-6199-4A8E-9F5B-7F017A9244FE}" type="slidenum">
              <a:rPr lang="en-US" smtClean="0"/>
              <a:t>14</a:t>
            </a:fld>
            <a:endParaRPr lang="en-US"/>
          </a:p>
        </p:txBody>
      </p:sp>
    </p:spTree>
    <p:extLst>
      <p:ext uri="{BB962C8B-B14F-4D97-AF65-F5344CB8AC3E}">
        <p14:creationId xmlns:p14="http://schemas.microsoft.com/office/powerpoint/2010/main" val="34274060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 Lesson Changes/Revisions</a:t>
            </a:r>
            <a:endParaRPr lang="en-US" dirty="0"/>
          </a:p>
        </p:txBody>
      </p:sp>
      <p:sp>
        <p:nvSpPr>
          <p:cNvPr id="3" name="Content Placeholder 2"/>
          <p:cNvSpPr>
            <a:spLocks noGrp="1"/>
          </p:cNvSpPr>
          <p:nvPr>
            <p:ph idx="1"/>
          </p:nvPr>
        </p:nvSpPr>
        <p:spPr/>
        <p:txBody>
          <a:bodyPr/>
          <a:lstStyle/>
          <a:p>
            <a:r>
              <a:rPr lang="en-US" dirty="0" smtClean="0"/>
              <a:t>Follows structure of material found in Pub 4491 and Pub 4012</a:t>
            </a:r>
          </a:p>
          <a:p>
            <a:r>
              <a:rPr lang="en-US" dirty="0" smtClean="0"/>
              <a:t>Emphasis placed on exemptions – avoid SRP whenever possible </a:t>
            </a:r>
          </a:p>
          <a:p>
            <a:r>
              <a:rPr lang="en-US" dirty="0" smtClean="0"/>
              <a:t>SRP for 2015 greater of 2% of household income above filing threshold or $325 per adult (was 1% or $95 per adult in 2014)</a:t>
            </a:r>
            <a:endParaRPr lang="en-US" dirty="0"/>
          </a:p>
        </p:txBody>
      </p:sp>
      <p:sp>
        <p:nvSpPr>
          <p:cNvPr id="4" name="Footer Placeholder 3"/>
          <p:cNvSpPr>
            <a:spLocks noGrp="1"/>
          </p:cNvSpPr>
          <p:nvPr>
            <p:ph type="ftr" sz="quarter" idx="10"/>
          </p:nvPr>
        </p:nvSpPr>
        <p:spPr/>
        <p:txBody>
          <a:bodyPr/>
          <a:lstStyle/>
          <a:p>
            <a:r>
              <a:rPr lang="en-US" smtClean="0"/>
              <a:t>NTTC – Oct 2015 Webinar</a:t>
            </a:r>
            <a:endParaRPr lang="en-US"/>
          </a:p>
        </p:txBody>
      </p:sp>
      <p:sp>
        <p:nvSpPr>
          <p:cNvPr id="5" name="Slide Number Placeholder 4"/>
          <p:cNvSpPr>
            <a:spLocks noGrp="1"/>
          </p:cNvSpPr>
          <p:nvPr>
            <p:ph type="sldNum" sz="quarter" idx="11"/>
          </p:nvPr>
        </p:nvSpPr>
        <p:spPr/>
        <p:txBody>
          <a:bodyPr/>
          <a:lstStyle/>
          <a:p>
            <a:fld id="{845C9F37-6199-4A8E-9F5B-7F017A9244FE}" type="slidenum">
              <a:rPr lang="en-US" smtClean="0"/>
              <a:t>15</a:t>
            </a:fld>
            <a:endParaRPr lang="en-US"/>
          </a:p>
        </p:txBody>
      </p:sp>
    </p:spTree>
    <p:extLst>
      <p:ext uri="{BB962C8B-B14F-4D97-AF65-F5344CB8AC3E}">
        <p14:creationId xmlns:p14="http://schemas.microsoft.com/office/powerpoint/2010/main" val="1049383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Access to </a:t>
            </a:r>
            <a:r>
              <a:rPr lang="en-US" dirty="0" err="1" smtClean="0"/>
              <a:t>OneSupport</a:t>
            </a:r>
            <a:r>
              <a:rPr lang="en-US" dirty="0" smtClean="0"/>
              <a:t> Help Center (OSHC)</a:t>
            </a:r>
            <a:endParaRPr lang="en-US" dirty="0"/>
          </a:p>
        </p:txBody>
      </p:sp>
      <p:sp>
        <p:nvSpPr>
          <p:cNvPr id="3" name="Content Placeholder 2"/>
          <p:cNvSpPr>
            <a:spLocks noGrp="1"/>
          </p:cNvSpPr>
          <p:nvPr>
            <p:ph idx="1"/>
          </p:nvPr>
        </p:nvSpPr>
        <p:spPr/>
        <p:txBody>
          <a:bodyPr>
            <a:normAutofit/>
          </a:bodyPr>
          <a:lstStyle/>
          <a:p>
            <a:r>
              <a:rPr lang="en-US" dirty="0"/>
              <a:t>OSHC Direct Access</a:t>
            </a:r>
          </a:p>
          <a:p>
            <a:pPr lvl="1"/>
            <a:r>
              <a:rPr lang="en-US" dirty="0"/>
              <a:t>URL: </a:t>
            </a:r>
            <a:r>
              <a:rPr lang="en-US" dirty="0">
                <a:hlinkClick r:id="rId3"/>
              </a:rPr>
              <a:t>https://aarpfoundationtaxaide.zendesk</a:t>
            </a:r>
            <a:r>
              <a:rPr lang="en-US" dirty="0" smtClean="0">
                <a:hlinkClick r:id="rId3"/>
              </a:rPr>
              <a:t>. com/access/normal</a:t>
            </a:r>
            <a:endParaRPr lang="en-US" dirty="0"/>
          </a:p>
          <a:p>
            <a:pPr lvl="1"/>
            <a:r>
              <a:rPr lang="en-US" dirty="0"/>
              <a:t>Login Email: </a:t>
            </a:r>
            <a:r>
              <a:rPr lang="en-US" dirty="0">
                <a:hlinkClick r:id="rId4"/>
              </a:rPr>
              <a:t>taxaideenduser@gmail.com</a:t>
            </a:r>
            <a:endParaRPr lang="en-US" dirty="0"/>
          </a:p>
          <a:p>
            <a:pPr lvl="1"/>
            <a:r>
              <a:rPr lang="en-US" dirty="0"/>
              <a:t>Password: </a:t>
            </a:r>
            <a:r>
              <a:rPr lang="en-US" dirty="0" smtClean="0"/>
              <a:t>taxaideenduser1</a:t>
            </a:r>
          </a:p>
          <a:p>
            <a:endParaRPr lang="en-US" dirty="0" smtClean="0"/>
          </a:p>
          <a:p>
            <a:endParaRPr lang="en-US" dirty="0"/>
          </a:p>
        </p:txBody>
      </p:sp>
      <p:sp>
        <p:nvSpPr>
          <p:cNvPr id="4" name="Footer Placeholder 3"/>
          <p:cNvSpPr>
            <a:spLocks noGrp="1"/>
          </p:cNvSpPr>
          <p:nvPr>
            <p:ph type="ftr" sz="quarter" idx="10"/>
          </p:nvPr>
        </p:nvSpPr>
        <p:spPr/>
        <p:txBody>
          <a:bodyPr/>
          <a:lstStyle/>
          <a:p>
            <a:r>
              <a:rPr lang="en-US" smtClean="0"/>
              <a:t>NTTC – Oct 2015 Webinar</a:t>
            </a:r>
            <a:endParaRPr lang="en-US"/>
          </a:p>
        </p:txBody>
      </p:sp>
      <p:sp>
        <p:nvSpPr>
          <p:cNvPr id="5" name="Slide Number Placeholder 4"/>
          <p:cNvSpPr>
            <a:spLocks noGrp="1"/>
          </p:cNvSpPr>
          <p:nvPr>
            <p:ph type="sldNum" sz="quarter" idx="11"/>
          </p:nvPr>
        </p:nvSpPr>
        <p:spPr/>
        <p:txBody>
          <a:bodyPr/>
          <a:lstStyle/>
          <a:p>
            <a:fld id="{845C9F37-6199-4A8E-9F5B-7F017A9244FE}" type="slidenum">
              <a:rPr lang="en-US" smtClean="0"/>
              <a:t>16</a:t>
            </a:fld>
            <a:endParaRPr lang="en-US"/>
          </a:p>
        </p:txBody>
      </p:sp>
    </p:spTree>
    <p:extLst>
      <p:ext uri="{BB962C8B-B14F-4D97-AF65-F5344CB8AC3E}">
        <p14:creationId xmlns:p14="http://schemas.microsoft.com/office/powerpoint/2010/main" val="10881956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fontAlgn="auto" hangingPunct="1">
              <a:spcAft>
                <a:spcPts val="0"/>
              </a:spcAft>
              <a:defRPr/>
            </a:pPr>
            <a:r>
              <a:rPr lang="en-US" dirty="0" smtClean="0"/>
              <a:t>PowerPoint </a:t>
            </a:r>
            <a:r>
              <a:rPr lang="en-US" smtClean="0"/>
              <a:t>Slides Update</a:t>
            </a:r>
            <a:endParaRPr lang="en-US" dirty="0" smtClean="0">
              <a:solidFill>
                <a:schemeClr val="accent5">
                  <a:lumMod val="50000"/>
                </a:schemeClr>
              </a:solidFill>
            </a:endParaRPr>
          </a:p>
        </p:txBody>
      </p:sp>
      <p:sp>
        <p:nvSpPr>
          <p:cNvPr id="72707" name="Content Placeholder 2"/>
          <p:cNvSpPr>
            <a:spLocks noGrp="1"/>
          </p:cNvSpPr>
          <p:nvPr>
            <p:ph idx="1"/>
          </p:nvPr>
        </p:nvSpPr>
        <p:spPr>
          <a:xfrm>
            <a:off x="914400" y="2089150"/>
            <a:ext cx="7391400" cy="930275"/>
          </a:xfrm>
        </p:spPr>
        <p:txBody>
          <a:bodyPr/>
          <a:lstStyle/>
          <a:p>
            <a:pPr eaLnBrk="1" hangingPunct="1">
              <a:buFont typeface="Wingdings" panose="05000000000000000000" pitchFamily="2" charset="2"/>
              <a:buNone/>
            </a:pPr>
            <a:r>
              <a:rPr lang="en-US" altLang="en-US" smtClean="0">
                <a:solidFill>
                  <a:srgbClr val="23263C"/>
                </a:solidFill>
              </a:rPr>
              <a:t>Questions…</a:t>
            </a:r>
            <a:endParaRPr lang="en-US" altLang="en-US" smtClean="0"/>
          </a:p>
          <a:p>
            <a:pPr eaLnBrk="1" hangingPunct="1">
              <a:buFont typeface="Wingdings" panose="05000000000000000000" pitchFamily="2" charset="2"/>
              <a:buNone/>
            </a:pPr>
            <a:endParaRPr lang="en-US" altLang="en-US" smtClean="0"/>
          </a:p>
          <a:p>
            <a:pPr eaLnBrk="1" hangingPunct="1">
              <a:buFont typeface="Wingdings" panose="05000000000000000000" pitchFamily="2" charset="2"/>
              <a:buNone/>
            </a:pPr>
            <a:endParaRPr lang="en-US" altLang="en-US" smtClean="0"/>
          </a:p>
        </p:txBody>
      </p:sp>
      <p:sp>
        <p:nvSpPr>
          <p:cNvPr id="7" name="Footer Placeholder 6"/>
          <p:cNvSpPr>
            <a:spLocks noGrp="1"/>
          </p:cNvSpPr>
          <p:nvPr>
            <p:ph type="ftr" sz="quarter" idx="10"/>
          </p:nvPr>
        </p:nvSpPr>
        <p:spPr/>
        <p:txBody>
          <a:bodyPr/>
          <a:lstStyle/>
          <a:p>
            <a:pPr>
              <a:defRPr/>
            </a:pPr>
            <a:r>
              <a:rPr lang="en-US" smtClean="0"/>
              <a:t>NTTC – Oct 2015 Webinar</a:t>
            </a:r>
            <a:endParaRPr lang="en-US"/>
          </a:p>
        </p:txBody>
      </p:sp>
      <p:sp>
        <p:nvSpPr>
          <p:cNvPr id="72709" name="Slide Number Placeholder 7"/>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a:spcBef>
                <a:spcPct val="0"/>
              </a:spcBef>
              <a:buClrTx/>
              <a:buSzTx/>
              <a:buFontTx/>
              <a:buNone/>
            </a:pPr>
            <a:fld id="{73E05402-9379-40E5-B30C-B134F47D1873}" type="slidenum">
              <a:rPr lang="en-US" altLang="en-US" sz="1400" b="0" smtClean="0">
                <a:solidFill>
                  <a:srgbClr val="474B78"/>
                </a:solidFill>
              </a:rPr>
              <a:pPr>
                <a:spcBef>
                  <a:spcPct val="0"/>
                </a:spcBef>
                <a:buClrTx/>
                <a:buSzTx/>
                <a:buFontTx/>
                <a:buNone/>
              </a:pPr>
              <a:t>17</a:t>
            </a:fld>
            <a:endParaRPr lang="en-US" altLang="en-US" sz="1400" b="0" smtClean="0">
              <a:solidFill>
                <a:srgbClr val="474B78"/>
              </a:solidFill>
            </a:endParaRPr>
          </a:p>
        </p:txBody>
      </p:sp>
      <p:pic>
        <p:nvPicPr>
          <p:cNvPr id="72710" name="Picture 3" descr="j043440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87763" y="1600200"/>
            <a:ext cx="1362075"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11" name="Picture 6" descr="j04344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7400" y="4114800"/>
            <a:ext cx="1625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12" name="Rectangle 3"/>
          <p:cNvSpPr>
            <a:spLocks noChangeArrowheads="1"/>
          </p:cNvSpPr>
          <p:nvPr/>
        </p:nvSpPr>
        <p:spPr bwMode="auto">
          <a:xfrm>
            <a:off x="3195638" y="4343400"/>
            <a:ext cx="2346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200" b="1" dirty="0">
                <a:solidFill>
                  <a:srgbClr val="23263C"/>
                </a:solidFill>
              </a:rPr>
              <a:t>Comments…</a:t>
            </a:r>
            <a:endParaRPr lang="en-US" altLang="en-US" sz="3200" b="1" dirty="0"/>
          </a:p>
        </p:txBody>
      </p:sp>
    </p:spTree>
    <p:extLst>
      <p:ext uri="{BB962C8B-B14F-4D97-AF65-F5344CB8AC3E}">
        <p14:creationId xmlns:p14="http://schemas.microsoft.com/office/powerpoint/2010/main" val="19081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5">
                    <a:lumMod val="50000"/>
                  </a:schemeClr>
                </a:solidFill>
              </a:rPr>
              <a:t>Tax Year 2015</a:t>
            </a:r>
            <a:endParaRPr lang="en-US" dirty="0">
              <a:solidFill>
                <a:schemeClr val="accent5">
                  <a:lumMod val="50000"/>
                </a:schemeClr>
              </a:solidFill>
            </a:endParaRPr>
          </a:p>
        </p:txBody>
      </p:sp>
      <p:sp>
        <p:nvSpPr>
          <p:cNvPr id="10243" name="Content Placeholder 2"/>
          <p:cNvSpPr>
            <a:spLocks noGrp="1"/>
          </p:cNvSpPr>
          <p:nvPr>
            <p:ph idx="1"/>
          </p:nvPr>
        </p:nvSpPr>
        <p:spPr/>
        <p:txBody>
          <a:bodyPr>
            <a:normAutofit/>
          </a:bodyPr>
          <a:lstStyle/>
          <a:p>
            <a:pPr eaLnBrk="1" hangingPunct="1"/>
            <a:r>
              <a:rPr lang="en-US" altLang="en-US" dirty="0" smtClean="0"/>
              <a:t>Changes</a:t>
            </a:r>
            <a:endParaRPr lang="en-US" altLang="en-US" dirty="0"/>
          </a:p>
          <a:p>
            <a:pPr lvl="1"/>
            <a:r>
              <a:rPr lang="en-US" altLang="en-US" dirty="0" smtClean="0"/>
              <a:t>Difficulty of Care now part of Other Income – Lesson 23</a:t>
            </a:r>
          </a:p>
          <a:p>
            <a:pPr lvl="1"/>
            <a:r>
              <a:rPr lang="en-US" altLang="en-US" dirty="0" smtClean="0"/>
              <a:t>Quality Review – now lesson 6</a:t>
            </a:r>
          </a:p>
          <a:p>
            <a:pPr lvl="1"/>
            <a:r>
              <a:rPr lang="en-US" altLang="en-US" dirty="0" smtClean="0"/>
              <a:t>ACA renumbered as lesson 36</a:t>
            </a:r>
          </a:p>
          <a:p>
            <a:pPr lvl="1"/>
            <a:r>
              <a:rPr lang="en-US" altLang="en-US" dirty="0" smtClean="0"/>
              <a:t>Education lesson significantly expanded</a:t>
            </a:r>
          </a:p>
          <a:p>
            <a:pPr lvl="1"/>
            <a:r>
              <a:rPr lang="en-US" altLang="en-US" dirty="0" smtClean="0"/>
              <a:t>ACA lesson expanded and revised</a:t>
            </a:r>
            <a:endParaRPr lang="en-US" altLang="en-US" dirty="0"/>
          </a:p>
          <a:p>
            <a:pPr eaLnBrk="1" hangingPunct="1"/>
            <a:endParaRPr lang="en-US" altLang="en-US" dirty="0" smtClean="0"/>
          </a:p>
        </p:txBody>
      </p:sp>
      <p:sp>
        <p:nvSpPr>
          <p:cNvPr id="6" name="Footer Placeholder 5"/>
          <p:cNvSpPr>
            <a:spLocks noGrp="1"/>
          </p:cNvSpPr>
          <p:nvPr>
            <p:ph type="ftr" sz="quarter" idx="10"/>
          </p:nvPr>
        </p:nvSpPr>
        <p:spPr/>
        <p:txBody>
          <a:bodyPr/>
          <a:lstStyle/>
          <a:p>
            <a:pPr>
              <a:defRPr/>
            </a:pPr>
            <a:r>
              <a:rPr lang="en-US" smtClean="0"/>
              <a:t>NTTC – Oct 2015 Webinar</a:t>
            </a:r>
            <a:endParaRPr lang="en-US" dirty="0"/>
          </a:p>
        </p:txBody>
      </p:sp>
      <p:sp>
        <p:nvSpPr>
          <p:cNvPr id="3" name="Slide Number Placeholder 2"/>
          <p:cNvSpPr>
            <a:spLocks noGrp="1"/>
          </p:cNvSpPr>
          <p:nvPr>
            <p:ph type="sldNum" sz="quarter" idx="11"/>
          </p:nvPr>
        </p:nvSpPr>
        <p:spPr/>
        <p:txBody>
          <a:bodyPr/>
          <a:lstStyle/>
          <a:p>
            <a:fld id="{845C9F37-6199-4A8E-9F5B-7F017A9244FE}" type="slidenum">
              <a:rPr lang="en-US" smtClean="0"/>
              <a:t>2</a:t>
            </a:fld>
            <a:endParaRPr lang="en-US"/>
          </a:p>
        </p:txBody>
      </p:sp>
    </p:spTree>
    <p:extLst>
      <p:ext uri="{BB962C8B-B14F-4D97-AF65-F5344CB8AC3E}">
        <p14:creationId xmlns:p14="http://schemas.microsoft.com/office/powerpoint/2010/main" val="38485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5">
                    <a:lumMod val="50000"/>
                  </a:schemeClr>
                </a:solidFill>
              </a:rPr>
              <a:t>Tax Year 2015</a:t>
            </a:r>
            <a:endParaRPr lang="en-US" dirty="0">
              <a:solidFill>
                <a:schemeClr val="accent5">
                  <a:lumMod val="50000"/>
                </a:schemeClr>
              </a:solidFill>
            </a:endParaRPr>
          </a:p>
        </p:txBody>
      </p:sp>
      <p:sp>
        <p:nvSpPr>
          <p:cNvPr id="10243" name="Content Placeholder 2"/>
          <p:cNvSpPr>
            <a:spLocks noGrp="1"/>
          </p:cNvSpPr>
          <p:nvPr>
            <p:ph idx="1"/>
          </p:nvPr>
        </p:nvSpPr>
        <p:spPr/>
        <p:txBody>
          <a:bodyPr>
            <a:normAutofit fontScale="92500" lnSpcReduction="10000"/>
          </a:bodyPr>
          <a:lstStyle/>
          <a:p>
            <a:pPr eaLnBrk="1" hangingPunct="1"/>
            <a:r>
              <a:rPr lang="en-US" altLang="en-US" dirty="0" smtClean="0"/>
              <a:t>Content</a:t>
            </a:r>
          </a:p>
          <a:p>
            <a:pPr lvl="1"/>
            <a:r>
              <a:rPr lang="en-US" altLang="en-US" dirty="0" smtClean="0"/>
              <a:t>Updated</a:t>
            </a:r>
            <a:endParaRPr lang="en-US" altLang="en-US" dirty="0"/>
          </a:p>
          <a:p>
            <a:pPr lvl="1"/>
            <a:r>
              <a:rPr lang="en-US" altLang="en-US" dirty="0" smtClean="0"/>
              <a:t>2015 </a:t>
            </a:r>
            <a:r>
              <a:rPr lang="en-US" altLang="en-US" dirty="0"/>
              <a:t>IRS </a:t>
            </a:r>
            <a:r>
              <a:rPr lang="en-US" altLang="en-US" dirty="0" smtClean="0"/>
              <a:t>Forms when available</a:t>
            </a:r>
            <a:endParaRPr lang="en-US" altLang="en-US" dirty="0"/>
          </a:p>
          <a:p>
            <a:pPr lvl="1"/>
            <a:r>
              <a:rPr lang="en-US" altLang="en-US" dirty="0"/>
              <a:t>TaxWise Online screen </a:t>
            </a:r>
            <a:r>
              <a:rPr lang="en-US" altLang="en-US" dirty="0" smtClean="0"/>
              <a:t>shots (2014)</a:t>
            </a:r>
          </a:p>
          <a:p>
            <a:pPr lvl="1"/>
            <a:r>
              <a:rPr lang="en-US" altLang="en-US" dirty="0" smtClean="0"/>
              <a:t>Instructor notes</a:t>
            </a:r>
          </a:p>
          <a:p>
            <a:pPr lvl="1"/>
            <a:r>
              <a:rPr lang="en-US" altLang="en-US" i="1" dirty="0" smtClean="0"/>
              <a:t>Process </a:t>
            </a:r>
            <a:r>
              <a:rPr lang="en-US" altLang="en-US" i="1" dirty="0"/>
              <a:t>Based Training </a:t>
            </a:r>
            <a:r>
              <a:rPr lang="en-US" altLang="en-US" i="1" dirty="0" smtClean="0"/>
              <a:t>structure</a:t>
            </a:r>
            <a:endParaRPr lang="en-US" altLang="en-US" dirty="0"/>
          </a:p>
          <a:p>
            <a:pPr eaLnBrk="1" hangingPunct="1"/>
            <a:r>
              <a:rPr lang="en-US" altLang="en-US" dirty="0" smtClean="0"/>
              <a:t>Format/Layout</a:t>
            </a:r>
          </a:p>
          <a:p>
            <a:pPr eaLnBrk="1" hangingPunct="1"/>
            <a:r>
              <a:rPr lang="en-US" altLang="en-US" dirty="0" smtClean="0"/>
              <a:t>Structure</a:t>
            </a:r>
          </a:p>
        </p:txBody>
      </p:sp>
      <p:sp>
        <p:nvSpPr>
          <p:cNvPr id="6" name="Footer Placeholder 5"/>
          <p:cNvSpPr>
            <a:spLocks noGrp="1"/>
          </p:cNvSpPr>
          <p:nvPr>
            <p:ph type="ftr" sz="quarter" idx="10"/>
          </p:nvPr>
        </p:nvSpPr>
        <p:spPr/>
        <p:txBody>
          <a:bodyPr/>
          <a:lstStyle/>
          <a:p>
            <a:pPr>
              <a:defRPr/>
            </a:pPr>
            <a:r>
              <a:rPr lang="en-US" smtClean="0"/>
              <a:t>NTTC – Oct 2015 Webinar</a:t>
            </a:r>
            <a:endParaRPr lang="en-US"/>
          </a:p>
        </p:txBody>
      </p:sp>
      <p:sp>
        <p:nvSpPr>
          <p:cNvPr id="3" name="Slide Number Placeholder 2"/>
          <p:cNvSpPr>
            <a:spLocks noGrp="1"/>
          </p:cNvSpPr>
          <p:nvPr>
            <p:ph type="sldNum" sz="quarter" idx="11"/>
          </p:nvPr>
        </p:nvSpPr>
        <p:spPr/>
        <p:txBody>
          <a:bodyPr/>
          <a:lstStyle/>
          <a:p>
            <a:fld id="{845C9F37-6199-4A8E-9F5B-7F017A9244FE}" type="slidenum">
              <a:rPr lang="en-US" smtClean="0"/>
              <a:t>3</a:t>
            </a:fld>
            <a:endParaRPr lang="en-US"/>
          </a:p>
        </p:txBody>
      </p:sp>
    </p:spTree>
    <p:extLst>
      <p:ext uri="{BB962C8B-B14F-4D97-AF65-F5344CB8AC3E}">
        <p14:creationId xmlns:p14="http://schemas.microsoft.com/office/powerpoint/2010/main" val="294690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a:t>
            </a:r>
            <a:endParaRPr lang="en-US" dirty="0"/>
          </a:p>
        </p:txBody>
      </p:sp>
      <p:sp>
        <p:nvSpPr>
          <p:cNvPr id="13" name="Footer Placeholder 12"/>
          <p:cNvSpPr>
            <a:spLocks noGrp="1"/>
          </p:cNvSpPr>
          <p:nvPr>
            <p:ph type="ftr" sz="quarter" idx="10"/>
          </p:nvPr>
        </p:nvSpPr>
        <p:spPr/>
        <p:txBody>
          <a:bodyPr/>
          <a:lstStyle/>
          <a:p>
            <a:r>
              <a:rPr lang="en-US" smtClean="0"/>
              <a:t>NTTC – Oct 2015 Webinar</a:t>
            </a:r>
            <a:endParaRPr lang="en-US"/>
          </a:p>
        </p:txBody>
      </p:sp>
      <p:pic>
        <p:nvPicPr>
          <p:cNvPr id="6" name="Picture 5" descr="C:\Users\Steve\AppData\Local\Microsoft\Windows\Temporary Internet Files\Content.Word\Dogs and book.jpg"/>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8307" y="2042806"/>
            <a:ext cx="1333500" cy="845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916885" y="2928134"/>
            <a:ext cx="16363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53975"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altLang="en-US" sz="2400" b="1" dirty="0">
                <a:solidFill>
                  <a:schemeClr val="accent5">
                    <a:lumMod val="10000"/>
                  </a:schemeClr>
                </a:solidFill>
              </a:rPr>
              <a:t>Definitions</a:t>
            </a:r>
          </a:p>
        </p:txBody>
      </p:sp>
      <p:pic>
        <p:nvPicPr>
          <p:cNvPr id="4" name="Picture 3" descr="C:\Users\Steve\AppData\Local\Microsoft\Windows\Temporary Internet Files\Content.IE5\B8CB35FU\MC90033254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9721" y="2039085"/>
            <a:ext cx="1415565" cy="85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3288175" y="2928134"/>
            <a:ext cx="23866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53975"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ltLang="en-US" sz="2400" b="1" dirty="0">
                <a:solidFill>
                  <a:schemeClr val="accent5">
                    <a:lumMod val="10000"/>
                  </a:schemeClr>
                </a:solidFill>
              </a:rPr>
              <a:t>Intake/Interview</a:t>
            </a:r>
          </a:p>
        </p:txBody>
      </p:sp>
      <p:pic>
        <p:nvPicPr>
          <p:cNvPr id="5" name="Picture 4" descr="cid:image005.png@01CEAD7B.7EC49C40"/>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6553200" y="1959633"/>
            <a:ext cx="1198808" cy="1012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a:spLocks noChangeArrowheads="1"/>
          </p:cNvSpPr>
          <p:nvPr/>
        </p:nvSpPr>
        <p:spPr bwMode="auto">
          <a:xfrm>
            <a:off x="6534358" y="2928134"/>
            <a:ext cx="12364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53975"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ltLang="en-US" sz="2400" b="1" dirty="0">
                <a:solidFill>
                  <a:schemeClr val="accent5">
                    <a:lumMod val="10000"/>
                  </a:schemeClr>
                </a:solidFill>
              </a:rPr>
              <a:t>Tax Law</a:t>
            </a:r>
          </a:p>
        </p:txBody>
      </p:sp>
      <p:sp>
        <p:nvSpPr>
          <p:cNvPr id="15" name="Rectangle 14"/>
          <p:cNvSpPr>
            <a:spLocks noChangeArrowheads="1"/>
          </p:cNvSpPr>
          <p:nvPr/>
        </p:nvSpPr>
        <p:spPr bwMode="auto">
          <a:xfrm>
            <a:off x="5638800" y="5177135"/>
            <a:ext cx="32873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53975"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ltLang="en-US" sz="2400" b="1" dirty="0">
                <a:solidFill>
                  <a:schemeClr val="accent5">
                    <a:lumMod val="10000"/>
                  </a:schemeClr>
                </a:solidFill>
              </a:rPr>
              <a:t>Summary with </a:t>
            </a:r>
            <a:r>
              <a:rPr lang="en-US" altLang="en-US" sz="2400" b="1" dirty="0" smtClean="0">
                <a:solidFill>
                  <a:schemeClr val="accent5">
                    <a:lumMod val="10000"/>
                  </a:schemeClr>
                </a:solidFill>
              </a:rPr>
              <a:t>Taxpayer</a:t>
            </a:r>
            <a:endParaRPr lang="en-US" altLang="en-US" sz="2400" b="1" dirty="0">
              <a:solidFill>
                <a:schemeClr val="accent5">
                  <a:lumMod val="10000"/>
                </a:schemeClr>
              </a:solidFill>
            </a:endParaRPr>
          </a:p>
        </p:txBody>
      </p:sp>
      <p:pic>
        <p:nvPicPr>
          <p:cNvPr id="16" name="Picture 15" descr="cid:image015.png@01CEAD7B.7EC49C40"/>
          <p:cNvPicPr>
            <a:picLocks noChangeAspect="1" noChangeArrowheads="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6680015" y="4154095"/>
            <a:ext cx="1204881" cy="940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a:spLocks noChangeArrowheads="1"/>
          </p:cNvSpPr>
          <p:nvPr/>
        </p:nvSpPr>
        <p:spPr bwMode="auto">
          <a:xfrm>
            <a:off x="1089143" y="5177135"/>
            <a:ext cx="12918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53975"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ltLang="en-US" sz="2400" b="1" dirty="0">
                <a:solidFill>
                  <a:schemeClr val="accent5">
                    <a:lumMod val="10000"/>
                  </a:schemeClr>
                </a:solidFill>
              </a:rPr>
              <a:t>TaxWise</a:t>
            </a:r>
          </a:p>
        </p:txBody>
      </p:sp>
      <p:pic>
        <p:nvPicPr>
          <p:cNvPr id="17" name="Picture 16" descr="cid:image007.png@01CEAD7B.7EC49C40"/>
          <p:cNvPicPr>
            <a:picLocks noChangeAspect="1" noChangeArrowheads="1"/>
          </p:cNvPicPr>
          <p:nvPr/>
        </p:nvPicPr>
        <p:blipFill>
          <a:blip r:embed="rId9" r:link="rId10">
            <a:extLst>
              <a:ext uri="{28A0092B-C50C-407E-A947-70E740481C1C}">
                <a14:useLocalDpi xmlns:a14="http://schemas.microsoft.com/office/drawing/2010/main" val="0"/>
              </a:ext>
            </a:extLst>
          </a:blip>
          <a:srcRect/>
          <a:stretch>
            <a:fillRect/>
          </a:stretch>
        </p:blipFill>
        <p:spPr bwMode="auto">
          <a:xfrm>
            <a:off x="1152200" y="4067314"/>
            <a:ext cx="1165714" cy="111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p:nvSpPr>
        <p:spPr bwMode="auto">
          <a:xfrm>
            <a:off x="3394442" y="5177135"/>
            <a:ext cx="21681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53975"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ltLang="en-US" sz="2400" b="1" dirty="0">
                <a:solidFill>
                  <a:schemeClr val="accent5">
                    <a:lumMod val="10000"/>
                  </a:schemeClr>
                </a:solidFill>
              </a:rPr>
              <a:t>Quality Review</a:t>
            </a:r>
          </a:p>
        </p:txBody>
      </p:sp>
      <p:pic>
        <p:nvPicPr>
          <p:cNvPr id="18" name="Picture 4" descr="C:\Users\McHugh\AppData\Local\Microsoft\Windows\Temporary Internet Files\Content.IE5\B5UKARFG\MC900240401[1].wmf"/>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864800" y="4095273"/>
            <a:ext cx="1268329" cy="1058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1"/>
          </p:nvPr>
        </p:nvSpPr>
        <p:spPr/>
        <p:txBody>
          <a:bodyPr/>
          <a:lstStyle/>
          <a:p>
            <a:fld id="{845C9F37-6199-4A8E-9F5B-7F017A9244FE}" type="slidenum">
              <a:rPr lang="en-US" smtClean="0"/>
              <a:t>4</a:t>
            </a:fld>
            <a:endParaRPr lang="en-US"/>
          </a:p>
        </p:txBody>
      </p:sp>
    </p:spTree>
    <p:extLst>
      <p:ext uri="{BB962C8B-B14F-4D97-AF65-F5344CB8AC3E}">
        <p14:creationId xmlns:p14="http://schemas.microsoft.com/office/powerpoint/2010/main" val="2515355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Premises…</a:t>
            </a:r>
            <a:endParaRPr lang="en-US" dirty="0"/>
          </a:p>
        </p:txBody>
      </p:sp>
      <p:sp>
        <p:nvSpPr>
          <p:cNvPr id="3" name="Content Placeholder 2"/>
          <p:cNvSpPr>
            <a:spLocks noGrp="1"/>
          </p:cNvSpPr>
          <p:nvPr>
            <p:ph idx="1"/>
          </p:nvPr>
        </p:nvSpPr>
        <p:spPr/>
        <p:txBody>
          <a:bodyPr/>
          <a:lstStyle/>
          <a:p>
            <a:r>
              <a:rPr lang="en-US" altLang="en-US" dirty="0" smtClean="0"/>
              <a:t>Support consistent instruction </a:t>
            </a:r>
          </a:p>
          <a:p>
            <a:r>
              <a:rPr lang="en-US" altLang="en-US" dirty="0" smtClean="0"/>
              <a:t>Local DC/LC/Instructor teams must determine needs of their taxpayers and volunteers</a:t>
            </a:r>
          </a:p>
          <a:p>
            <a:r>
              <a:rPr lang="en-US" altLang="en-US" dirty="0" smtClean="0"/>
              <a:t>Easier for Instructors to hide or delete slides than create new ones</a:t>
            </a:r>
          </a:p>
        </p:txBody>
      </p:sp>
      <p:sp>
        <p:nvSpPr>
          <p:cNvPr id="6" name="Footer Placeholder 5"/>
          <p:cNvSpPr>
            <a:spLocks noGrp="1"/>
          </p:cNvSpPr>
          <p:nvPr>
            <p:ph type="ftr" sz="quarter" idx="10"/>
          </p:nvPr>
        </p:nvSpPr>
        <p:spPr/>
        <p:txBody>
          <a:bodyPr/>
          <a:lstStyle/>
          <a:p>
            <a:r>
              <a:rPr lang="en-US" smtClean="0"/>
              <a:t>NTTC – Oct 2015 Webinar</a:t>
            </a:r>
            <a:endParaRPr lang="en-US"/>
          </a:p>
        </p:txBody>
      </p:sp>
      <p:sp>
        <p:nvSpPr>
          <p:cNvPr id="4" name="Slide Number Placeholder 3"/>
          <p:cNvSpPr>
            <a:spLocks noGrp="1"/>
          </p:cNvSpPr>
          <p:nvPr>
            <p:ph type="sldNum" sz="quarter" idx="11"/>
          </p:nvPr>
        </p:nvSpPr>
        <p:spPr/>
        <p:txBody>
          <a:bodyPr/>
          <a:lstStyle/>
          <a:p>
            <a:fld id="{845C9F37-6199-4A8E-9F5B-7F017A9244FE}" type="slidenum">
              <a:rPr lang="en-US" smtClean="0"/>
              <a:t>5</a:t>
            </a:fld>
            <a:endParaRPr lang="en-US"/>
          </a:p>
        </p:txBody>
      </p:sp>
    </p:spTree>
    <p:extLst>
      <p:ext uri="{BB962C8B-B14F-4D97-AF65-F5344CB8AC3E}">
        <p14:creationId xmlns:p14="http://schemas.microsoft.com/office/powerpoint/2010/main" val="4907627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Core</a:t>
            </a:r>
            <a:endParaRPr lang="en-US" dirty="0"/>
          </a:p>
        </p:txBody>
      </p:sp>
      <p:sp>
        <p:nvSpPr>
          <p:cNvPr id="3" name="Content Placeholder 2"/>
          <p:cNvSpPr>
            <a:spLocks noGrp="1"/>
          </p:cNvSpPr>
          <p:nvPr>
            <p:ph idx="1"/>
          </p:nvPr>
        </p:nvSpPr>
        <p:spPr/>
        <p:txBody>
          <a:bodyPr>
            <a:normAutofit/>
          </a:bodyPr>
          <a:lstStyle/>
          <a:p>
            <a:r>
              <a:rPr lang="en-US" dirty="0" smtClean="0"/>
              <a:t>Tax law and TaxWise information “every” volunteer must know to pass Advanced test and service “typical” Tax-Aide taxpayer</a:t>
            </a:r>
          </a:p>
          <a:p>
            <a:r>
              <a:rPr lang="en-US" dirty="0" smtClean="0"/>
              <a:t>Judgment call as taxpayers and volunteers are not the same across every site</a:t>
            </a:r>
          </a:p>
          <a:p>
            <a:endParaRPr lang="en-US" dirty="0" smtClean="0"/>
          </a:p>
          <a:p>
            <a:endParaRPr lang="en-US" dirty="0"/>
          </a:p>
        </p:txBody>
      </p:sp>
      <p:sp>
        <p:nvSpPr>
          <p:cNvPr id="4" name="Footer Placeholder 3"/>
          <p:cNvSpPr>
            <a:spLocks noGrp="1"/>
          </p:cNvSpPr>
          <p:nvPr>
            <p:ph type="ftr" sz="quarter" idx="10"/>
          </p:nvPr>
        </p:nvSpPr>
        <p:spPr/>
        <p:txBody>
          <a:bodyPr/>
          <a:lstStyle/>
          <a:p>
            <a:r>
              <a:rPr lang="en-US" smtClean="0"/>
              <a:t>NTTC – Oct 2015 Webinar</a:t>
            </a:r>
            <a:endParaRPr lang="en-US"/>
          </a:p>
        </p:txBody>
      </p:sp>
      <p:sp>
        <p:nvSpPr>
          <p:cNvPr id="5" name="Slide Number Placeholder 4"/>
          <p:cNvSpPr>
            <a:spLocks noGrp="1"/>
          </p:cNvSpPr>
          <p:nvPr>
            <p:ph type="sldNum" sz="quarter" idx="11"/>
          </p:nvPr>
        </p:nvSpPr>
        <p:spPr/>
        <p:txBody>
          <a:bodyPr/>
          <a:lstStyle/>
          <a:p>
            <a:fld id="{845C9F37-6199-4A8E-9F5B-7F017A9244FE}" type="slidenum">
              <a:rPr lang="en-US" smtClean="0"/>
              <a:t>6</a:t>
            </a:fld>
            <a:endParaRPr lang="en-US"/>
          </a:p>
        </p:txBody>
      </p:sp>
    </p:spTree>
    <p:extLst>
      <p:ext uri="{BB962C8B-B14F-4D97-AF65-F5344CB8AC3E}">
        <p14:creationId xmlns:p14="http://schemas.microsoft.com/office/powerpoint/2010/main" val="198052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Comprehensive</a:t>
            </a:r>
            <a:endParaRPr lang="en-US" dirty="0"/>
          </a:p>
        </p:txBody>
      </p:sp>
      <p:sp>
        <p:nvSpPr>
          <p:cNvPr id="3" name="Content Placeholder 2"/>
          <p:cNvSpPr>
            <a:spLocks noGrp="1"/>
          </p:cNvSpPr>
          <p:nvPr>
            <p:ph idx="1"/>
          </p:nvPr>
        </p:nvSpPr>
        <p:spPr/>
        <p:txBody>
          <a:bodyPr/>
          <a:lstStyle/>
          <a:p>
            <a:r>
              <a:rPr lang="en-US" dirty="0" smtClean="0"/>
              <a:t>All other in-scope tax law and associated TaxWise information</a:t>
            </a:r>
          </a:p>
          <a:p>
            <a:r>
              <a:rPr lang="en-US" dirty="0" smtClean="0"/>
              <a:t>Instructors </a:t>
            </a:r>
            <a:r>
              <a:rPr lang="en-US" dirty="0"/>
              <a:t>will review </a:t>
            </a:r>
            <a:r>
              <a:rPr lang="en-US" dirty="0" smtClean="0"/>
              <a:t>and </a:t>
            </a:r>
            <a:r>
              <a:rPr lang="en-US" dirty="0"/>
              <a:t>select those bits and pieces to add to the Core material to meet their </a:t>
            </a:r>
            <a:r>
              <a:rPr lang="en-US" dirty="0" smtClean="0"/>
              <a:t>situation</a:t>
            </a:r>
          </a:p>
          <a:p>
            <a:r>
              <a:rPr lang="en-US" dirty="0" smtClean="0"/>
              <a:t>Topics for returning volunteers as they move from Apprentice to Intermediate to Master levels</a:t>
            </a:r>
          </a:p>
          <a:p>
            <a:endParaRPr lang="en-US" dirty="0"/>
          </a:p>
        </p:txBody>
      </p:sp>
      <p:sp>
        <p:nvSpPr>
          <p:cNvPr id="4" name="Footer Placeholder 3"/>
          <p:cNvSpPr>
            <a:spLocks noGrp="1"/>
          </p:cNvSpPr>
          <p:nvPr>
            <p:ph type="ftr" sz="quarter" idx="10"/>
          </p:nvPr>
        </p:nvSpPr>
        <p:spPr/>
        <p:txBody>
          <a:bodyPr/>
          <a:lstStyle/>
          <a:p>
            <a:r>
              <a:rPr lang="en-US" smtClean="0"/>
              <a:t>NTTC – Oct 2015 Webinar</a:t>
            </a:r>
            <a:endParaRPr lang="en-US"/>
          </a:p>
        </p:txBody>
      </p:sp>
      <p:sp>
        <p:nvSpPr>
          <p:cNvPr id="5" name="Slide Number Placeholder 4"/>
          <p:cNvSpPr>
            <a:spLocks noGrp="1"/>
          </p:cNvSpPr>
          <p:nvPr>
            <p:ph type="sldNum" sz="quarter" idx="11"/>
          </p:nvPr>
        </p:nvSpPr>
        <p:spPr/>
        <p:txBody>
          <a:bodyPr/>
          <a:lstStyle/>
          <a:p>
            <a:fld id="{845C9F37-6199-4A8E-9F5B-7F017A9244FE}" type="slidenum">
              <a:rPr lang="en-US" smtClean="0"/>
              <a:t>7</a:t>
            </a:fld>
            <a:endParaRPr lang="en-US"/>
          </a:p>
        </p:txBody>
      </p:sp>
    </p:spTree>
    <p:extLst>
      <p:ext uri="{BB962C8B-B14F-4D97-AF65-F5344CB8AC3E}">
        <p14:creationId xmlns:p14="http://schemas.microsoft.com/office/powerpoint/2010/main" val="4066549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SSA-1099 Core ?</a:t>
            </a:r>
            <a:endParaRPr lang="en-US" dirty="0"/>
          </a:p>
        </p:txBody>
      </p:sp>
      <p:pic>
        <p:nvPicPr>
          <p:cNvPr id="6" name="Content Placeholder 5"/>
          <p:cNvPicPr>
            <a:picLocks noGrp="1" noChangeAspect="1"/>
          </p:cNvPicPr>
          <p:nvPr>
            <p:ph idx="1"/>
          </p:nvPr>
        </p:nvPicPr>
        <p:blipFill>
          <a:blip r:embed="rId3"/>
          <a:stretch>
            <a:fillRect/>
          </a:stretch>
        </p:blipFill>
        <p:spPr>
          <a:xfrm>
            <a:off x="0" y="1375786"/>
            <a:ext cx="4953000" cy="5054252"/>
          </a:xfrm>
          <a:prstGeom prst="rect">
            <a:avLst/>
          </a:prstGeom>
        </p:spPr>
      </p:pic>
      <p:sp>
        <p:nvSpPr>
          <p:cNvPr id="4" name="Footer Placeholder 3"/>
          <p:cNvSpPr>
            <a:spLocks noGrp="1"/>
          </p:cNvSpPr>
          <p:nvPr>
            <p:ph type="ftr" sz="quarter" idx="10"/>
          </p:nvPr>
        </p:nvSpPr>
        <p:spPr/>
        <p:txBody>
          <a:bodyPr/>
          <a:lstStyle/>
          <a:p>
            <a:r>
              <a:rPr lang="en-US" smtClean="0"/>
              <a:t>NTTC – Oct 2015 Webinar</a:t>
            </a:r>
            <a:endParaRPr lang="en-US"/>
          </a:p>
        </p:txBody>
      </p:sp>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4114800"/>
            <a:ext cx="8534400"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0" name="Group 9"/>
          <p:cNvGrpSpPr/>
          <p:nvPr/>
        </p:nvGrpSpPr>
        <p:grpSpPr>
          <a:xfrm>
            <a:off x="3188916" y="2146355"/>
            <a:ext cx="3552043" cy="2703119"/>
            <a:chOff x="3081597" y="1754160"/>
            <a:chExt cx="3552043" cy="2703119"/>
          </a:xfrm>
        </p:grpSpPr>
        <p:sp>
          <p:nvSpPr>
            <p:cNvPr id="3" name="Rounded Rectangle 2"/>
            <p:cNvSpPr/>
            <p:nvPr/>
          </p:nvSpPr>
          <p:spPr>
            <a:xfrm>
              <a:off x="3081597" y="1754160"/>
              <a:ext cx="1002083" cy="26364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3210121" y="1848897"/>
              <a:ext cx="3423519" cy="2608382"/>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1362075" y="2476526"/>
            <a:ext cx="5495925" cy="3572538"/>
            <a:chOff x="1057275" y="2095526"/>
            <a:chExt cx="5495925" cy="3572538"/>
          </a:xfrm>
        </p:grpSpPr>
        <p:sp>
          <p:nvSpPr>
            <p:cNvPr id="11" name="Rounded Rectangle 10"/>
            <p:cNvSpPr/>
            <p:nvPr/>
          </p:nvSpPr>
          <p:spPr>
            <a:xfrm>
              <a:off x="1057275" y="2095526"/>
              <a:ext cx="847725" cy="57147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1828800" y="2476500"/>
              <a:ext cx="4724400" cy="31915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2895600" y="3048000"/>
            <a:ext cx="4460440" cy="3270423"/>
            <a:chOff x="3081597" y="1754160"/>
            <a:chExt cx="3302777" cy="2640254"/>
          </a:xfrm>
        </p:grpSpPr>
        <p:sp>
          <p:nvSpPr>
            <p:cNvPr id="31" name="Rounded Rectangle 30"/>
            <p:cNvSpPr/>
            <p:nvPr/>
          </p:nvSpPr>
          <p:spPr>
            <a:xfrm>
              <a:off x="3081597" y="1754160"/>
              <a:ext cx="1002083" cy="26364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p:cNvCxnSpPr/>
            <p:nvPr/>
          </p:nvCxnSpPr>
          <p:spPr>
            <a:xfrm>
              <a:off x="3582638" y="1885981"/>
              <a:ext cx="2801736" cy="2508433"/>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grpSp>
      <p:sp>
        <p:nvSpPr>
          <p:cNvPr id="5" name="Slide Number Placeholder 4"/>
          <p:cNvSpPr>
            <a:spLocks noGrp="1"/>
          </p:cNvSpPr>
          <p:nvPr>
            <p:ph type="sldNum" sz="quarter" idx="11"/>
          </p:nvPr>
        </p:nvSpPr>
        <p:spPr/>
        <p:txBody>
          <a:bodyPr/>
          <a:lstStyle/>
          <a:p>
            <a:fld id="{845C9F37-6199-4A8E-9F5B-7F017A9244FE}" type="slidenum">
              <a:rPr lang="en-US" smtClean="0"/>
              <a:t>8</a:t>
            </a:fld>
            <a:endParaRPr lang="en-US"/>
          </a:p>
        </p:txBody>
      </p:sp>
    </p:spTree>
    <p:extLst>
      <p:ext uri="{BB962C8B-B14F-4D97-AF65-F5344CB8AC3E}">
        <p14:creationId xmlns:p14="http://schemas.microsoft.com/office/powerpoint/2010/main" val="2159859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wipe(left)">
                                      <p:cBhvr>
                                        <p:cTn id="2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1099-SSA Comprehensive</a:t>
            </a:r>
            <a:endParaRPr lang="en-US" dirty="0"/>
          </a:p>
        </p:txBody>
      </p:sp>
      <p:sp>
        <p:nvSpPr>
          <p:cNvPr id="4" name="Footer Placeholder 3"/>
          <p:cNvSpPr>
            <a:spLocks noGrp="1"/>
          </p:cNvSpPr>
          <p:nvPr>
            <p:ph type="ftr" sz="quarter" idx="10"/>
          </p:nvPr>
        </p:nvSpPr>
        <p:spPr/>
        <p:txBody>
          <a:bodyPr/>
          <a:lstStyle/>
          <a:p>
            <a:r>
              <a:rPr lang="en-US" smtClean="0"/>
              <a:t>NTTC – Oct 2015 Webinar</a:t>
            </a:r>
            <a:endParaRPr lang="en-US"/>
          </a:p>
        </p:txBody>
      </p:sp>
      <p:pic>
        <p:nvPicPr>
          <p:cNvPr id="10" name="Content Placeholder 9"/>
          <p:cNvPicPr>
            <a:picLocks noGrp="1" noChangeAspect="1"/>
          </p:cNvPicPr>
          <p:nvPr>
            <p:ph idx="1"/>
          </p:nvPr>
        </p:nvPicPr>
        <p:blipFill rotWithShape="1">
          <a:blip r:embed="rId3">
            <a:extLst>
              <a:ext uri="{28A0092B-C50C-407E-A947-70E740481C1C}">
                <a14:useLocalDpi xmlns:a14="http://schemas.microsoft.com/office/drawing/2010/main" val="0"/>
              </a:ext>
            </a:extLst>
          </a:blip>
          <a:srcRect b="47177"/>
          <a:stretch/>
        </p:blipFill>
        <p:spPr>
          <a:xfrm>
            <a:off x="533400" y="1371601"/>
            <a:ext cx="7643044" cy="5029199"/>
          </a:xfrm>
          <a:noFill/>
        </p:spPr>
      </p:pic>
      <p:sp>
        <p:nvSpPr>
          <p:cNvPr id="12" name="Rounded Rectangle 11"/>
          <p:cNvSpPr/>
          <p:nvPr/>
        </p:nvSpPr>
        <p:spPr>
          <a:xfrm>
            <a:off x="533400" y="5247059"/>
            <a:ext cx="3429000" cy="851461"/>
          </a:xfrm>
          <a:prstGeom prst="roundRect">
            <a:avLst/>
          </a:prstGeom>
          <a:solidFill>
            <a:schemeClr val="accent4">
              <a:lumMod val="40000"/>
              <a:lumOff val="6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1"/>
          </p:nvPr>
        </p:nvSpPr>
        <p:spPr/>
        <p:txBody>
          <a:bodyPr/>
          <a:lstStyle/>
          <a:p>
            <a:fld id="{845C9F37-6199-4A8E-9F5B-7F017A9244FE}" type="slidenum">
              <a:rPr lang="en-US" smtClean="0"/>
              <a:t>9</a:t>
            </a:fld>
            <a:endParaRPr lang="en-US"/>
          </a:p>
        </p:txBody>
      </p:sp>
    </p:spTree>
    <p:extLst>
      <p:ext uri="{BB962C8B-B14F-4D97-AF65-F5344CB8AC3E}">
        <p14:creationId xmlns:p14="http://schemas.microsoft.com/office/powerpoint/2010/main" val="345141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013 NTTC">
  <a:themeElements>
    <a:clrScheme name="Custom 2">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39639D"/>
      </a:hlink>
      <a:folHlink>
        <a:srgbClr val="44B9E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2013 NTTC</Template>
  <TotalTime>0</TotalTime>
  <Words>1096</Words>
  <Application>Microsoft Office PowerPoint</Application>
  <PresentationFormat>On-screen Show (4:3)</PresentationFormat>
  <Paragraphs>155</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Cambria</vt:lpstr>
      <vt:lpstr>Wingdings</vt:lpstr>
      <vt:lpstr>2013 NTTC</vt:lpstr>
      <vt:lpstr>NTTC PowerPoint Files Update – 2015 </vt:lpstr>
      <vt:lpstr>Tax Year 2015</vt:lpstr>
      <vt:lpstr>Tax Year 2015</vt:lpstr>
      <vt:lpstr>Structure </vt:lpstr>
      <vt:lpstr>Premises…</vt:lpstr>
      <vt:lpstr>Core</vt:lpstr>
      <vt:lpstr>Comprehensive</vt:lpstr>
      <vt:lpstr>Example:  SSA-1099 Core ?</vt:lpstr>
      <vt:lpstr>Example:  1099-SSA Comprehensive</vt:lpstr>
      <vt:lpstr>Challenges</vt:lpstr>
      <vt:lpstr>Slide Identifiers</vt:lpstr>
      <vt:lpstr>Education Lesson Expanded/Revised</vt:lpstr>
      <vt:lpstr>Education Lesson Expanded/Revised (Continued)</vt:lpstr>
      <vt:lpstr>ACA Lesson Changes/Revisions</vt:lpstr>
      <vt:lpstr>ACA Lesson Changes/Revisions</vt:lpstr>
      <vt:lpstr>Access to OneSupport Help Center (OSHC)</vt:lpstr>
      <vt:lpstr>PowerPoint Slides Update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2014-07-23T16:11:41Z</dcterms:created>
  <dcterms:modified xsi:type="dcterms:W3CDTF">2015-10-23T17:39:54Z</dcterms:modified>
</cp:coreProperties>
</file>